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51" r:id="rId2"/>
    <p:sldId id="363" r:id="rId3"/>
    <p:sldId id="364" r:id="rId4"/>
    <p:sldId id="362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8000"/>
    <a:srgbClr val="FFFF00"/>
    <a:srgbClr val="FF00FF"/>
    <a:srgbClr val="FCE0AE"/>
    <a:srgbClr val="FF4747"/>
    <a:srgbClr val="006600"/>
    <a:srgbClr val="00B050"/>
    <a:srgbClr val="FF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06" autoAdjust="0"/>
  </p:normalViewPr>
  <p:slideViewPr>
    <p:cSldViewPr snapToGrid="0">
      <p:cViewPr varScale="1">
        <p:scale>
          <a:sx n="62" d="100"/>
          <a:sy n="62" d="100"/>
        </p:scale>
        <p:origin x="-1952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</a:t>
            </a:r>
            <a:r>
              <a:rPr lang="en-US" altLang="en-US" dirty="0" smtClean="0"/>
              <a:t>Exercise </a:t>
            </a:r>
            <a:r>
              <a:rPr lang="en-US" altLang="en-US" dirty="0" smtClean="0"/>
              <a:t>16.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GB" dirty="0" smtClean="0">
                <a:latin typeface="Times" charset="0"/>
                <a:ea typeface="ＭＳ Ｐゴシック" charset="-128"/>
              </a:rPr>
              <a:t>This </a:t>
            </a:r>
            <a:r>
              <a:rPr lang="en-GB" dirty="0" smtClean="0">
                <a:latin typeface="Times" charset="0"/>
                <a:ea typeface="ＭＳ Ｐゴシック" charset="-128"/>
              </a:rPr>
              <a:t>is the stacking chart for the first 14 shots, where the source would be at position 31</a:t>
            </a:r>
            <a:r>
              <a:rPr lang="en-GB" dirty="0" smtClean="0">
                <a:latin typeface="Times" charset="0"/>
                <a:ea typeface="ＭＳ Ｐゴシック" charset="-128"/>
              </a:rPr>
              <a:t>.</a:t>
            </a:r>
            <a:r>
              <a:rPr lang="en-GB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GB" dirty="0" smtClean="0">
                <a:latin typeface="Times" charset="0"/>
                <a:ea typeface="ＭＳ Ｐゴシック" charset="-128"/>
              </a:rPr>
              <a:t>The </a:t>
            </a:r>
            <a:r>
              <a:rPr lang="en-GB" dirty="0" smtClean="0">
                <a:latin typeface="Times" charset="0"/>
                <a:ea typeface="ＭＳ Ｐゴシック" charset="-128"/>
              </a:rPr>
              <a:t>fold is shown on the bottom.</a:t>
            </a:r>
          </a:p>
          <a:p>
            <a:endParaRPr lang="en-GB" dirty="0" smtClean="0">
              <a:latin typeface="Times" charset="0"/>
              <a:ea typeface="ＭＳ Ｐゴシック" charset="-128"/>
            </a:endParaRPr>
          </a:p>
          <a:p>
            <a:r>
              <a:rPr lang="en-GB" dirty="0" smtClean="0">
                <a:latin typeface="Times" charset="0"/>
                <a:ea typeface="ＭＳ Ｐゴシック" charset="-128"/>
              </a:rPr>
              <a:t>NOTE: </a:t>
            </a:r>
            <a:r>
              <a:rPr lang="en-GB" dirty="0" smtClean="0">
                <a:latin typeface="Times" charset="0"/>
                <a:ea typeface="ＭＳ Ｐゴシック" charset="-128"/>
              </a:rPr>
              <a:t>I kept the fold at </a:t>
            </a:r>
            <a:r>
              <a:rPr lang="en-GB" dirty="0" smtClean="0">
                <a:latin typeface="Times" charset="0"/>
                <a:ea typeface="ＭＳ Ｐゴシック" charset="-128"/>
              </a:rPr>
              <a:t>eight</a:t>
            </a:r>
            <a:r>
              <a:rPr lang="en-GB" baseline="0" dirty="0" smtClean="0">
                <a:latin typeface="Times" charset="0"/>
                <a:ea typeface="ＭＳ Ｐゴシック" charset="-128"/>
              </a:rPr>
              <a:t> (</a:t>
            </a:r>
            <a:r>
              <a:rPr lang="en-GB" dirty="0" smtClean="0">
                <a:latin typeface="Times" charset="0"/>
                <a:ea typeface="ＭＳ Ｐゴシック" charset="-128"/>
              </a:rPr>
              <a:t>8) </a:t>
            </a:r>
            <a:r>
              <a:rPr lang="en-GB" dirty="0" smtClean="0">
                <a:latin typeface="Times" charset="0"/>
                <a:ea typeface="ＭＳ Ｐゴシック" charset="-128"/>
              </a:rPr>
              <a:t>all the way to the right as many more shots would exist beyond location 31</a:t>
            </a:r>
            <a:r>
              <a:rPr lang="en-GB" dirty="0" smtClean="0">
                <a:latin typeface="Times" charset="0"/>
                <a:ea typeface="ＭＳ Ｐゴシック" charset="-128"/>
              </a:rPr>
              <a:t>.</a:t>
            </a:r>
            <a:r>
              <a:rPr lang="en-GB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GB" dirty="0" smtClean="0">
                <a:latin typeface="Times" charset="0"/>
                <a:ea typeface="ＭＳ Ｐゴシック" charset="-128"/>
              </a:rPr>
              <a:t>It </a:t>
            </a:r>
            <a:r>
              <a:rPr lang="en-GB" dirty="0" smtClean="0">
                <a:latin typeface="Times" charset="0"/>
                <a:ea typeface="ＭＳ Ｐゴシック" charset="-128"/>
              </a:rPr>
              <a:t>is OK if students have the fold drop off to 1 at 30 and zero at</a:t>
            </a:r>
            <a:r>
              <a:rPr lang="en-GB" baseline="0" dirty="0" smtClean="0">
                <a:latin typeface="Times" charset="0"/>
                <a:ea typeface="ＭＳ Ｐゴシック" charset="-128"/>
              </a:rPr>
              <a:t> 31.</a:t>
            </a:r>
            <a:endParaRPr lang="en-GB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4453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0589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SOLU Ex-16.4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Exercise: Build </a:t>
            </a:r>
            <a:r>
              <a:rPr lang="en-US" altLang="en-US" dirty="0" smtClean="0"/>
              <a:t>a Fold Chart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478" y="1289732"/>
            <a:ext cx="517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Marine Fold Chart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3396" y="4763595"/>
            <a:ext cx="8959634" cy="92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Build a fold chart for the start of a line from a marine survey.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2594762"/>
            <a:ext cx="66865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Rectangle 77"/>
          <p:cNvSpPr>
            <a:spLocks noChangeArrowheads="1"/>
          </p:cNvSpPr>
          <p:nvPr/>
        </p:nvSpPr>
        <p:spPr bwMode="auto">
          <a:xfrm>
            <a:off x="914400" y="4518999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>
              <a:latin typeface="Calibri" pitchFamily="34" charset="0"/>
            </a:endParaRPr>
          </a:p>
        </p:txBody>
      </p:sp>
      <p:sp>
        <p:nvSpPr>
          <p:cNvPr id="480" name="Rectangle 76"/>
          <p:cNvSpPr>
            <a:spLocks noChangeArrowheads="1"/>
          </p:cNvSpPr>
          <p:nvPr/>
        </p:nvSpPr>
        <p:spPr bwMode="auto">
          <a:xfrm>
            <a:off x="914400" y="1213091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Marine </a:t>
            </a:r>
            <a:r>
              <a:rPr lang="en-US" sz="2954" dirty="0">
                <a:ea typeface="ＭＳ Ｐゴシック" charset="-128"/>
              </a:rPr>
              <a:t>Stacking Chart</a:t>
            </a:r>
          </a:p>
        </p:txBody>
      </p:sp>
      <p:sp>
        <p:nvSpPr>
          <p:cNvPr id="443" name="Line 3"/>
          <p:cNvSpPr>
            <a:spLocks noChangeShapeType="1"/>
          </p:cNvSpPr>
          <p:nvPr/>
        </p:nvSpPr>
        <p:spPr bwMode="auto">
          <a:xfrm>
            <a:off x="1125415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4" name="Line 4"/>
          <p:cNvSpPr>
            <a:spLocks noChangeShapeType="1"/>
          </p:cNvSpPr>
          <p:nvPr/>
        </p:nvSpPr>
        <p:spPr bwMode="auto">
          <a:xfrm>
            <a:off x="1336431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5" name="Line 5"/>
          <p:cNvSpPr>
            <a:spLocks noChangeShapeType="1"/>
          </p:cNvSpPr>
          <p:nvPr/>
        </p:nvSpPr>
        <p:spPr bwMode="auto">
          <a:xfrm>
            <a:off x="1547446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6" name="Line 6"/>
          <p:cNvSpPr>
            <a:spLocks noChangeShapeType="1"/>
          </p:cNvSpPr>
          <p:nvPr/>
        </p:nvSpPr>
        <p:spPr bwMode="auto">
          <a:xfrm>
            <a:off x="1758462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7" name="Line 7"/>
          <p:cNvSpPr>
            <a:spLocks noChangeShapeType="1"/>
          </p:cNvSpPr>
          <p:nvPr/>
        </p:nvSpPr>
        <p:spPr bwMode="auto">
          <a:xfrm>
            <a:off x="1969477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8" name="Line 8"/>
          <p:cNvSpPr>
            <a:spLocks noChangeShapeType="1"/>
          </p:cNvSpPr>
          <p:nvPr/>
        </p:nvSpPr>
        <p:spPr bwMode="auto">
          <a:xfrm>
            <a:off x="2180492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49" name="Line 9"/>
          <p:cNvSpPr>
            <a:spLocks noChangeShapeType="1"/>
          </p:cNvSpPr>
          <p:nvPr/>
        </p:nvSpPr>
        <p:spPr bwMode="auto">
          <a:xfrm>
            <a:off x="2391508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0" name="Line 10"/>
          <p:cNvSpPr>
            <a:spLocks noChangeShapeType="1"/>
          </p:cNvSpPr>
          <p:nvPr/>
        </p:nvSpPr>
        <p:spPr bwMode="auto">
          <a:xfrm>
            <a:off x="2602523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1" name="Line 11"/>
          <p:cNvSpPr>
            <a:spLocks noChangeShapeType="1"/>
          </p:cNvSpPr>
          <p:nvPr/>
        </p:nvSpPr>
        <p:spPr bwMode="auto">
          <a:xfrm>
            <a:off x="2813538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2" name="Line 12"/>
          <p:cNvSpPr>
            <a:spLocks noChangeShapeType="1"/>
          </p:cNvSpPr>
          <p:nvPr/>
        </p:nvSpPr>
        <p:spPr bwMode="auto">
          <a:xfrm>
            <a:off x="3024554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3" name="Line 13"/>
          <p:cNvSpPr>
            <a:spLocks noChangeShapeType="1"/>
          </p:cNvSpPr>
          <p:nvPr/>
        </p:nvSpPr>
        <p:spPr bwMode="auto">
          <a:xfrm>
            <a:off x="3235569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4" name="Line 14"/>
          <p:cNvSpPr>
            <a:spLocks noChangeShapeType="1"/>
          </p:cNvSpPr>
          <p:nvPr/>
        </p:nvSpPr>
        <p:spPr bwMode="auto">
          <a:xfrm>
            <a:off x="3446585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5" name="Line 15"/>
          <p:cNvSpPr>
            <a:spLocks noChangeShapeType="1"/>
          </p:cNvSpPr>
          <p:nvPr/>
        </p:nvSpPr>
        <p:spPr bwMode="auto">
          <a:xfrm>
            <a:off x="3657600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6" name="Line 16"/>
          <p:cNvSpPr>
            <a:spLocks noChangeShapeType="1"/>
          </p:cNvSpPr>
          <p:nvPr/>
        </p:nvSpPr>
        <p:spPr bwMode="auto">
          <a:xfrm>
            <a:off x="3868615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7" name="Line 17"/>
          <p:cNvSpPr>
            <a:spLocks noChangeShapeType="1"/>
          </p:cNvSpPr>
          <p:nvPr/>
        </p:nvSpPr>
        <p:spPr bwMode="auto">
          <a:xfrm>
            <a:off x="4079631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8" name="Line 18"/>
          <p:cNvSpPr>
            <a:spLocks noChangeShapeType="1"/>
          </p:cNvSpPr>
          <p:nvPr/>
        </p:nvSpPr>
        <p:spPr bwMode="auto">
          <a:xfrm>
            <a:off x="4290646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59" name="Line 19"/>
          <p:cNvSpPr>
            <a:spLocks noChangeShapeType="1"/>
          </p:cNvSpPr>
          <p:nvPr/>
        </p:nvSpPr>
        <p:spPr bwMode="auto">
          <a:xfrm>
            <a:off x="4501662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0" name="Line 20"/>
          <p:cNvSpPr>
            <a:spLocks noChangeShapeType="1"/>
          </p:cNvSpPr>
          <p:nvPr/>
        </p:nvSpPr>
        <p:spPr bwMode="auto">
          <a:xfrm>
            <a:off x="4712677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1" name="Line 21"/>
          <p:cNvSpPr>
            <a:spLocks noChangeShapeType="1"/>
          </p:cNvSpPr>
          <p:nvPr/>
        </p:nvSpPr>
        <p:spPr bwMode="auto">
          <a:xfrm>
            <a:off x="4923692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2" name="Line 22"/>
          <p:cNvSpPr>
            <a:spLocks noChangeShapeType="1"/>
          </p:cNvSpPr>
          <p:nvPr/>
        </p:nvSpPr>
        <p:spPr bwMode="auto">
          <a:xfrm>
            <a:off x="5134708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3" name="Line 23"/>
          <p:cNvSpPr>
            <a:spLocks noChangeShapeType="1"/>
          </p:cNvSpPr>
          <p:nvPr/>
        </p:nvSpPr>
        <p:spPr bwMode="auto">
          <a:xfrm>
            <a:off x="5345723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4" name="Line 24"/>
          <p:cNvSpPr>
            <a:spLocks noChangeShapeType="1"/>
          </p:cNvSpPr>
          <p:nvPr/>
        </p:nvSpPr>
        <p:spPr bwMode="auto">
          <a:xfrm>
            <a:off x="5556738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5" name="Line 25"/>
          <p:cNvSpPr>
            <a:spLocks noChangeShapeType="1"/>
          </p:cNvSpPr>
          <p:nvPr/>
        </p:nvSpPr>
        <p:spPr bwMode="auto">
          <a:xfrm>
            <a:off x="5767754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6" name="Line 26"/>
          <p:cNvSpPr>
            <a:spLocks noChangeShapeType="1"/>
          </p:cNvSpPr>
          <p:nvPr/>
        </p:nvSpPr>
        <p:spPr bwMode="auto">
          <a:xfrm>
            <a:off x="5978769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7" name="Line 27"/>
          <p:cNvSpPr>
            <a:spLocks noChangeShapeType="1"/>
          </p:cNvSpPr>
          <p:nvPr/>
        </p:nvSpPr>
        <p:spPr bwMode="auto">
          <a:xfrm>
            <a:off x="6189785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8" name="Line 28"/>
          <p:cNvSpPr>
            <a:spLocks noChangeShapeType="1"/>
          </p:cNvSpPr>
          <p:nvPr/>
        </p:nvSpPr>
        <p:spPr bwMode="auto">
          <a:xfrm>
            <a:off x="6400800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69" name="Line 29"/>
          <p:cNvSpPr>
            <a:spLocks noChangeShapeType="1"/>
          </p:cNvSpPr>
          <p:nvPr/>
        </p:nvSpPr>
        <p:spPr bwMode="auto">
          <a:xfrm>
            <a:off x="6611815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0" name="Line 30"/>
          <p:cNvSpPr>
            <a:spLocks noChangeShapeType="1"/>
          </p:cNvSpPr>
          <p:nvPr/>
        </p:nvSpPr>
        <p:spPr bwMode="auto">
          <a:xfrm>
            <a:off x="6822831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1" name="Line 31"/>
          <p:cNvSpPr>
            <a:spLocks noChangeShapeType="1"/>
          </p:cNvSpPr>
          <p:nvPr/>
        </p:nvSpPr>
        <p:spPr bwMode="auto">
          <a:xfrm>
            <a:off x="7033846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2" name="Line 32"/>
          <p:cNvSpPr>
            <a:spLocks noChangeShapeType="1"/>
          </p:cNvSpPr>
          <p:nvPr/>
        </p:nvSpPr>
        <p:spPr bwMode="auto">
          <a:xfrm>
            <a:off x="7244862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3" name="Line 33"/>
          <p:cNvSpPr>
            <a:spLocks noChangeShapeType="1"/>
          </p:cNvSpPr>
          <p:nvPr/>
        </p:nvSpPr>
        <p:spPr bwMode="auto">
          <a:xfrm>
            <a:off x="7455877" y="1564783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4" name="Line 34"/>
          <p:cNvSpPr>
            <a:spLocks noChangeShapeType="1"/>
          </p:cNvSpPr>
          <p:nvPr/>
        </p:nvSpPr>
        <p:spPr bwMode="auto">
          <a:xfrm>
            <a:off x="7666892" y="1564783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79" name="Rectangle 75"/>
          <p:cNvSpPr>
            <a:spLocks noChangeArrowheads="1"/>
          </p:cNvSpPr>
          <p:nvPr/>
        </p:nvSpPr>
        <p:spPr bwMode="auto">
          <a:xfrm>
            <a:off x="773723" y="4307984"/>
            <a:ext cx="7033846" cy="21101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2" name="Line 78"/>
          <p:cNvSpPr>
            <a:spLocks noChangeShapeType="1"/>
          </p:cNvSpPr>
          <p:nvPr/>
        </p:nvSpPr>
        <p:spPr bwMode="auto">
          <a:xfrm>
            <a:off x="1125415" y="198681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3" name="Line 79"/>
          <p:cNvSpPr>
            <a:spLocks noChangeShapeType="1"/>
          </p:cNvSpPr>
          <p:nvPr/>
        </p:nvSpPr>
        <p:spPr bwMode="auto">
          <a:xfrm>
            <a:off x="1125415" y="216559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4" name="Line 80"/>
          <p:cNvSpPr>
            <a:spLocks noChangeShapeType="1"/>
          </p:cNvSpPr>
          <p:nvPr/>
        </p:nvSpPr>
        <p:spPr bwMode="auto">
          <a:xfrm>
            <a:off x="1125415" y="234436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5" name="Line 81"/>
          <p:cNvSpPr>
            <a:spLocks noChangeShapeType="1"/>
          </p:cNvSpPr>
          <p:nvPr/>
        </p:nvSpPr>
        <p:spPr bwMode="auto">
          <a:xfrm>
            <a:off x="1125415" y="252314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6" name="Line 82"/>
          <p:cNvSpPr>
            <a:spLocks noChangeShapeType="1"/>
          </p:cNvSpPr>
          <p:nvPr/>
        </p:nvSpPr>
        <p:spPr bwMode="auto">
          <a:xfrm>
            <a:off x="1125415" y="270192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7" name="Line 83"/>
          <p:cNvSpPr>
            <a:spLocks noChangeShapeType="1"/>
          </p:cNvSpPr>
          <p:nvPr/>
        </p:nvSpPr>
        <p:spPr bwMode="auto">
          <a:xfrm>
            <a:off x="1125415" y="288069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8" name="Line 84"/>
          <p:cNvSpPr>
            <a:spLocks noChangeShapeType="1"/>
          </p:cNvSpPr>
          <p:nvPr/>
        </p:nvSpPr>
        <p:spPr bwMode="auto">
          <a:xfrm>
            <a:off x="1125415" y="305947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89" name="Line 85"/>
          <p:cNvSpPr>
            <a:spLocks noChangeShapeType="1"/>
          </p:cNvSpPr>
          <p:nvPr/>
        </p:nvSpPr>
        <p:spPr bwMode="auto">
          <a:xfrm>
            <a:off x="1125415" y="323825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90" name="Line 86"/>
          <p:cNvSpPr>
            <a:spLocks noChangeShapeType="1"/>
          </p:cNvSpPr>
          <p:nvPr/>
        </p:nvSpPr>
        <p:spPr bwMode="auto">
          <a:xfrm>
            <a:off x="1125415" y="341703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91" name="Line 87"/>
          <p:cNvSpPr>
            <a:spLocks noChangeShapeType="1"/>
          </p:cNvSpPr>
          <p:nvPr/>
        </p:nvSpPr>
        <p:spPr bwMode="auto">
          <a:xfrm>
            <a:off x="1125415" y="359580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92" name="Line 88"/>
          <p:cNvSpPr>
            <a:spLocks noChangeShapeType="1"/>
          </p:cNvSpPr>
          <p:nvPr/>
        </p:nvSpPr>
        <p:spPr bwMode="auto">
          <a:xfrm>
            <a:off x="1125415" y="377458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93" name="Line 89"/>
          <p:cNvSpPr>
            <a:spLocks noChangeShapeType="1"/>
          </p:cNvSpPr>
          <p:nvPr/>
        </p:nvSpPr>
        <p:spPr bwMode="auto">
          <a:xfrm>
            <a:off x="1125415" y="395336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494" name="Line 90"/>
          <p:cNvSpPr>
            <a:spLocks noChangeShapeType="1"/>
          </p:cNvSpPr>
          <p:nvPr/>
        </p:nvSpPr>
        <p:spPr bwMode="auto">
          <a:xfrm>
            <a:off x="1125415" y="413213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grpSp>
        <p:nvGrpSpPr>
          <p:cNvPr id="495" name="Group 91"/>
          <p:cNvGrpSpPr>
            <a:grpSpLocks/>
          </p:cNvGrpSpPr>
          <p:nvPr/>
        </p:nvGrpSpPr>
        <p:grpSpPr bwMode="auto">
          <a:xfrm>
            <a:off x="1125415" y="4694845"/>
            <a:ext cx="6330462" cy="1266092"/>
            <a:chOff x="720" y="2616"/>
            <a:chExt cx="4320" cy="864"/>
          </a:xfrm>
        </p:grpSpPr>
        <p:sp>
          <p:nvSpPr>
            <p:cNvPr id="496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497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498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499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500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501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  <p:sp>
          <p:nvSpPr>
            <p:cNvPr id="502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>
                <a:latin typeface="Calibri" pitchFamily="34" charset="0"/>
              </a:endParaRPr>
            </a:p>
          </p:txBody>
        </p:sp>
      </p:grpSp>
      <p:sp>
        <p:nvSpPr>
          <p:cNvPr id="503" name="Text Box 120"/>
          <p:cNvSpPr txBox="1">
            <a:spLocks noChangeArrowheads="1"/>
          </p:cNvSpPr>
          <p:nvPr/>
        </p:nvSpPr>
        <p:spPr bwMode="auto">
          <a:xfrm>
            <a:off x="3352800" y="6158764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>
                <a:latin typeface="Calibri" pitchFamily="34" charset="0"/>
              </a:rPr>
              <a:t>Fold Diagram</a:t>
            </a:r>
          </a:p>
        </p:txBody>
      </p:sp>
      <p:grpSp>
        <p:nvGrpSpPr>
          <p:cNvPr id="504" name="Group 121"/>
          <p:cNvGrpSpPr>
            <a:grpSpLocks/>
          </p:cNvGrpSpPr>
          <p:nvPr/>
        </p:nvGrpSpPr>
        <p:grpSpPr bwMode="auto">
          <a:xfrm>
            <a:off x="861648" y="4577613"/>
            <a:ext cx="334109" cy="1528395"/>
            <a:chOff x="540" y="2536"/>
            <a:chExt cx="228" cy="1043"/>
          </a:xfrm>
        </p:grpSpPr>
        <p:sp>
          <p:nvSpPr>
            <p:cNvPr id="505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2</a:t>
              </a:r>
            </a:p>
          </p:txBody>
        </p:sp>
        <p:sp>
          <p:nvSpPr>
            <p:cNvPr id="506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4</a:t>
              </a:r>
            </a:p>
          </p:txBody>
        </p:sp>
        <p:sp>
          <p:nvSpPr>
            <p:cNvPr id="507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6</a:t>
              </a:r>
            </a:p>
          </p:txBody>
        </p:sp>
        <p:sp>
          <p:nvSpPr>
            <p:cNvPr id="508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8</a:t>
              </a:r>
            </a:p>
          </p:txBody>
        </p:sp>
        <p:sp>
          <p:nvSpPr>
            <p:cNvPr id="509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10</a:t>
              </a:r>
            </a:p>
          </p:txBody>
        </p:sp>
        <p:sp>
          <p:nvSpPr>
            <p:cNvPr id="510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12</a:t>
              </a:r>
            </a:p>
          </p:txBody>
        </p:sp>
        <p:sp>
          <p:nvSpPr>
            <p:cNvPr id="511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512" name="Group 129"/>
          <p:cNvGrpSpPr>
            <a:grpSpLocks/>
          </p:cNvGrpSpPr>
          <p:nvPr/>
        </p:nvGrpSpPr>
        <p:grpSpPr bwMode="auto">
          <a:xfrm>
            <a:off x="7398730" y="4573219"/>
            <a:ext cx="334109" cy="1528397"/>
            <a:chOff x="540" y="2536"/>
            <a:chExt cx="228" cy="1043"/>
          </a:xfrm>
        </p:grpSpPr>
        <p:sp>
          <p:nvSpPr>
            <p:cNvPr id="513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2</a:t>
              </a:r>
            </a:p>
          </p:txBody>
        </p:sp>
        <p:sp>
          <p:nvSpPr>
            <p:cNvPr id="514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4</a:t>
              </a:r>
            </a:p>
          </p:txBody>
        </p:sp>
        <p:sp>
          <p:nvSpPr>
            <p:cNvPr id="515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6</a:t>
              </a:r>
            </a:p>
          </p:txBody>
        </p:sp>
        <p:sp>
          <p:nvSpPr>
            <p:cNvPr id="516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8</a:t>
              </a:r>
            </a:p>
          </p:txBody>
        </p:sp>
        <p:sp>
          <p:nvSpPr>
            <p:cNvPr id="517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10</a:t>
              </a:r>
            </a:p>
          </p:txBody>
        </p:sp>
        <p:sp>
          <p:nvSpPr>
            <p:cNvPr id="518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12</a:t>
              </a:r>
            </a:p>
          </p:txBody>
        </p:sp>
        <p:sp>
          <p:nvSpPr>
            <p:cNvPr id="519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520" name="Line 137"/>
          <p:cNvSpPr>
            <a:spLocks noChangeShapeType="1"/>
          </p:cNvSpPr>
          <p:nvPr/>
        </p:nvSpPr>
        <p:spPr bwMode="auto">
          <a:xfrm>
            <a:off x="1125415" y="180803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521" name="Text Box 138"/>
          <p:cNvSpPr txBox="1">
            <a:spLocks noChangeArrowheads="1"/>
          </p:cNvSpPr>
          <p:nvPr/>
        </p:nvSpPr>
        <p:spPr bwMode="auto">
          <a:xfrm>
            <a:off x="1031631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</a:t>
            </a:r>
          </a:p>
        </p:txBody>
      </p:sp>
      <p:sp>
        <p:nvSpPr>
          <p:cNvPr id="522" name="Text Box 139"/>
          <p:cNvSpPr txBox="1">
            <a:spLocks noChangeArrowheads="1"/>
          </p:cNvSpPr>
          <p:nvPr/>
        </p:nvSpPr>
        <p:spPr bwMode="auto">
          <a:xfrm>
            <a:off x="1219200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</a:t>
            </a:r>
          </a:p>
        </p:txBody>
      </p:sp>
      <p:sp>
        <p:nvSpPr>
          <p:cNvPr id="523" name="Text Box 140"/>
          <p:cNvSpPr txBox="1">
            <a:spLocks noChangeArrowheads="1"/>
          </p:cNvSpPr>
          <p:nvPr/>
        </p:nvSpPr>
        <p:spPr bwMode="auto">
          <a:xfrm>
            <a:off x="1436077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3</a:t>
            </a:r>
          </a:p>
        </p:txBody>
      </p:sp>
      <p:sp>
        <p:nvSpPr>
          <p:cNvPr id="524" name="Text Box 141"/>
          <p:cNvSpPr txBox="1">
            <a:spLocks noChangeArrowheads="1"/>
          </p:cNvSpPr>
          <p:nvPr/>
        </p:nvSpPr>
        <p:spPr bwMode="auto">
          <a:xfrm>
            <a:off x="1652954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4</a:t>
            </a:r>
          </a:p>
        </p:txBody>
      </p:sp>
      <p:sp>
        <p:nvSpPr>
          <p:cNvPr id="525" name="Text Box 142"/>
          <p:cNvSpPr txBox="1">
            <a:spLocks noChangeArrowheads="1"/>
          </p:cNvSpPr>
          <p:nvPr/>
        </p:nvSpPr>
        <p:spPr bwMode="auto">
          <a:xfrm>
            <a:off x="1852246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5</a:t>
            </a:r>
          </a:p>
        </p:txBody>
      </p:sp>
      <p:sp>
        <p:nvSpPr>
          <p:cNvPr id="526" name="Text Box 143"/>
          <p:cNvSpPr txBox="1">
            <a:spLocks noChangeArrowheads="1"/>
          </p:cNvSpPr>
          <p:nvPr/>
        </p:nvSpPr>
        <p:spPr bwMode="auto">
          <a:xfrm>
            <a:off x="2063262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6</a:t>
            </a:r>
          </a:p>
        </p:txBody>
      </p:sp>
      <p:sp>
        <p:nvSpPr>
          <p:cNvPr id="527" name="Text Box 144"/>
          <p:cNvSpPr txBox="1">
            <a:spLocks noChangeArrowheads="1"/>
          </p:cNvSpPr>
          <p:nvPr/>
        </p:nvSpPr>
        <p:spPr bwMode="auto">
          <a:xfrm>
            <a:off x="2274277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7</a:t>
            </a:r>
          </a:p>
        </p:txBody>
      </p:sp>
      <p:sp>
        <p:nvSpPr>
          <p:cNvPr id="528" name="Text Box 145"/>
          <p:cNvSpPr txBox="1">
            <a:spLocks noChangeArrowheads="1"/>
          </p:cNvSpPr>
          <p:nvPr/>
        </p:nvSpPr>
        <p:spPr bwMode="auto">
          <a:xfrm>
            <a:off x="2485293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8</a:t>
            </a:r>
          </a:p>
        </p:txBody>
      </p:sp>
      <p:sp>
        <p:nvSpPr>
          <p:cNvPr id="529" name="Text Box 146"/>
          <p:cNvSpPr txBox="1">
            <a:spLocks noChangeArrowheads="1"/>
          </p:cNvSpPr>
          <p:nvPr/>
        </p:nvSpPr>
        <p:spPr bwMode="auto">
          <a:xfrm>
            <a:off x="2696308" y="1268776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9</a:t>
            </a:r>
          </a:p>
        </p:txBody>
      </p:sp>
      <p:sp>
        <p:nvSpPr>
          <p:cNvPr id="530" name="Text Box 147"/>
          <p:cNvSpPr txBox="1">
            <a:spLocks noChangeArrowheads="1"/>
          </p:cNvSpPr>
          <p:nvPr/>
        </p:nvSpPr>
        <p:spPr bwMode="auto">
          <a:xfrm>
            <a:off x="2895600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10</a:t>
            </a:r>
          </a:p>
        </p:txBody>
      </p:sp>
      <p:sp>
        <p:nvSpPr>
          <p:cNvPr id="531" name="Text Box 148"/>
          <p:cNvSpPr txBox="1">
            <a:spLocks noChangeArrowheads="1"/>
          </p:cNvSpPr>
          <p:nvPr/>
        </p:nvSpPr>
        <p:spPr bwMode="auto">
          <a:xfrm>
            <a:off x="3106615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11</a:t>
            </a:r>
          </a:p>
        </p:txBody>
      </p:sp>
      <p:sp>
        <p:nvSpPr>
          <p:cNvPr id="532" name="Text Box 149"/>
          <p:cNvSpPr txBox="1">
            <a:spLocks noChangeArrowheads="1"/>
          </p:cNvSpPr>
          <p:nvPr/>
        </p:nvSpPr>
        <p:spPr bwMode="auto">
          <a:xfrm>
            <a:off x="3317631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12</a:t>
            </a:r>
          </a:p>
        </p:txBody>
      </p:sp>
      <p:sp>
        <p:nvSpPr>
          <p:cNvPr id="533" name="Text Box 150"/>
          <p:cNvSpPr txBox="1">
            <a:spLocks noChangeArrowheads="1"/>
          </p:cNvSpPr>
          <p:nvPr/>
        </p:nvSpPr>
        <p:spPr bwMode="auto">
          <a:xfrm>
            <a:off x="3528646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13</a:t>
            </a:r>
          </a:p>
        </p:txBody>
      </p:sp>
      <p:sp>
        <p:nvSpPr>
          <p:cNvPr id="534" name="Text Box 151"/>
          <p:cNvSpPr txBox="1">
            <a:spLocks noChangeArrowheads="1"/>
          </p:cNvSpPr>
          <p:nvPr/>
        </p:nvSpPr>
        <p:spPr bwMode="auto">
          <a:xfrm>
            <a:off x="3739662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14</a:t>
            </a:r>
          </a:p>
        </p:txBody>
      </p:sp>
      <p:sp>
        <p:nvSpPr>
          <p:cNvPr id="535" name="Text Box 152"/>
          <p:cNvSpPr txBox="1">
            <a:spLocks noChangeArrowheads="1"/>
          </p:cNvSpPr>
          <p:nvPr/>
        </p:nvSpPr>
        <p:spPr bwMode="auto">
          <a:xfrm>
            <a:off x="3950677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536" name="Text Box 153"/>
          <p:cNvSpPr txBox="1">
            <a:spLocks noChangeArrowheads="1"/>
          </p:cNvSpPr>
          <p:nvPr/>
        </p:nvSpPr>
        <p:spPr bwMode="auto">
          <a:xfrm>
            <a:off x="4161692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16</a:t>
            </a:r>
          </a:p>
        </p:txBody>
      </p:sp>
      <p:sp>
        <p:nvSpPr>
          <p:cNvPr id="537" name="Text Box 154"/>
          <p:cNvSpPr txBox="1">
            <a:spLocks noChangeArrowheads="1"/>
          </p:cNvSpPr>
          <p:nvPr/>
        </p:nvSpPr>
        <p:spPr bwMode="auto">
          <a:xfrm>
            <a:off x="4372708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17</a:t>
            </a:r>
          </a:p>
        </p:txBody>
      </p:sp>
      <p:sp>
        <p:nvSpPr>
          <p:cNvPr id="538" name="Text Box 155"/>
          <p:cNvSpPr txBox="1">
            <a:spLocks noChangeArrowheads="1"/>
          </p:cNvSpPr>
          <p:nvPr/>
        </p:nvSpPr>
        <p:spPr bwMode="auto">
          <a:xfrm>
            <a:off x="4583723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18</a:t>
            </a:r>
          </a:p>
        </p:txBody>
      </p:sp>
      <p:sp>
        <p:nvSpPr>
          <p:cNvPr id="539" name="Text Box 156"/>
          <p:cNvSpPr txBox="1">
            <a:spLocks noChangeArrowheads="1"/>
          </p:cNvSpPr>
          <p:nvPr/>
        </p:nvSpPr>
        <p:spPr bwMode="auto">
          <a:xfrm>
            <a:off x="4794739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19</a:t>
            </a:r>
          </a:p>
        </p:txBody>
      </p:sp>
      <p:sp>
        <p:nvSpPr>
          <p:cNvPr id="540" name="Text Box 157"/>
          <p:cNvSpPr txBox="1">
            <a:spLocks noChangeArrowheads="1"/>
          </p:cNvSpPr>
          <p:nvPr/>
        </p:nvSpPr>
        <p:spPr bwMode="auto">
          <a:xfrm>
            <a:off x="5005754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20</a:t>
            </a:r>
          </a:p>
        </p:txBody>
      </p:sp>
      <p:sp>
        <p:nvSpPr>
          <p:cNvPr id="541" name="Text Box 158"/>
          <p:cNvSpPr txBox="1">
            <a:spLocks noChangeArrowheads="1"/>
          </p:cNvSpPr>
          <p:nvPr/>
        </p:nvSpPr>
        <p:spPr bwMode="auto">
          <a:xfrm>
            <a:off x="5216769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21</a:t>
            </a:r>
          </a:p>
        </p:txBody>
      </p:sp>
      <p:sp>
        <p:nvSpPr>
          <p:cNvPr id="542" name="Text Box 159"/>
          <p:cNvSpPr txBox="1">
            <a:spLocks noChangeArrowheads="1"/>
          </p:cNvSpPr>
          <p:nvPr/>
        </p:nvSpPr>
        <p:spPr bwMode="auto">
          <a:xfrm>
            <a:off x="5427785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22</a:t>
            </a:r>
          </a:p>
        </p:txBody>
      </p:sp>
      <p:sp>
        <p:nvSpPr>
          <p:cNvPr id="543" name="Text Box 160"/>
          <p:cNvSpPr txBox="1">
            <a:spLocks noChangeArrowheads="1"/>
          </p:cNvSpPr>
          <p:nvPr/>
        </p:nvSpPr>
        <p:spPr bwMode="auto">
          <a:xfrm>
            <a:off x="5638800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23</a:t>
            </a:r>
          </a:p>
        </p:txBody>
      </p:sp>
      <p:sp>
        <p:nvSpPr>
          <p:cNvPr id="544" name="Text Box 161"/>
          <p:cNvSpPr txBox="1">
            <a:spLocks noChangeArrowheads="1"/>
          </p:cNvSpPr>
          <p:nvPr/>
        </p:nvSpPr>
        <p:spPr bwMode="auto">
          <a:xfrm>
            <a:off x="5849815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24</a:t>
            </a:r>
          </a:p>
        </p:txBody>
      </p:sp>
      <p:sp>
        <p:nvSpPr>
          <p:cNvPr id="545" name="Text Box 162"/>
          <p:cNvSpPr txBox="1">
            <a:spLocks noChangeArrowheads="1"/>
          </p:cNvSpPr>
          <p:nvPr/>
        </p:nvSpPr>
        <p:spPr bwMode="auto">
          <a:xfrm>
            <a:off x="6060831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25</a:t>
            </a:r>
          </a:p>
        </p:txBody>
      </p:sp>
      <p:sp>
        <p:nvSpPr>
          <p:cNvPr id="546" name="Text Box 163"/>
          <p:cNvSpPr txBox="1">
            <a:spLocks noChangeArrowheads="1"/>
          </p:cNvSpPr>
          <p:nvPr/>
        </p:nvSpPr>
        <p:spPr bwMode="auto">
          <a:xfrm>
            <a:off x="6271846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26</a:t>
            </a:r>
          </a:p>
        </p:txBody>
      </p:sp>
      <p:sp>
        <p:nvSpPr>
          <p:cNvPr id="547" name="Text Box 164"/>
          <p:cNvSpPr txBox="1">
            <a:spLocks noChangeArrowheads="1"/>
          </p:cNvSpPr>
          <p:nvPr/>
        </p:nvSpPr>
        <p:spPr bwMode="auto">
          <a:xfrm>
            <a:off x="6482862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27</a:t>
            </a:r>
          </a:p>
        </p:txBody>
      </p:sp>
      <p:sp>
        <p:nvSpPr>
          <p:cNvPr id="548" name="Text Box 165"/>
          <p:cNvSpPr txBox="1">
            <a:spLocks noChangeArrowheads="1"/>
          </p:cNvSpPr>
          <p:nvPr/>
        </p:nvSpPr>
        <p:spPr bwMode="auto">
          <a:xfrm>
            <a:off x="6693877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28</a:t>
            </a:r>
          </a:p>
        </p:txBody>
      </p:sp>
      <p:sp>
        <p:nvSpPr>
          <p:cNvPr id="549" name="Text Box 166"/>
          <p:cNvSpPr txBox="1">
            <a:spLocks noChangeArrowheads="1"/>
          </p:cNvSpPr>
          <p:nvPr/>
        </p:nvSpPr>
        <p:spPr bwMode="auto">
          <a:xfrm>
            <a:off x="6904892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29</a:t>
            </a:r>
          </a:p>
        </p:txBody>
      </p:sp>
      <p:sp>
        <p:nvSpPr>
          <p:cNvPr id="550" name="Text Box 167"/>
          <p:cNvSpPr txBox="1">
            <a:spLocks noChangeArrowheads="1"/>
          </p:cNvSpPr>
          <p:nvPr/>
        </p:nvSpPr>
        <p:spPr bwMode="auto">
          <a:xfrm>
            <a:off x="7115908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30</a:t>
            </a:r>
          </a:p>
        </p:txBody>
      </p:sp>
      <p:sp>
        <p:nvSpPr>
          <p:cNvPr id="551" name="Text Box 168"/>
          <p:cNvSpPr txBox="1">
            <a:spLocks noChangeArrowheads="1"/>
          </p:cNvSpPr>
          <p:nvPr/>
        </p:nvSpPr>
        <p:spPr bwMode="auto">
          <a:xfrm>
            <a:off x="7326923" y="1268776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>
                <a:latin typeface="Calibri" pitchFamily="34" charset="0"/>
              </a:rPr>
              <a:t>31</a:t>
            </a:r>
          </a:p>
        </p:txBody>
      </p:sp>
      <p:sp>
        <p:nvSpPr>
          <p:cNvPr id="552" name="Line 169"/>
          <p:cNvSpPr>
            <a:spLocks noChangeShapeType="1"/>
          </p:cNvSpPr>
          <p:nvPr/>
        </p:nvSpPr>
        <p:spPr bwMode="auto">
          <a:xfrm>
            <a:off x="1125415" y="157650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>
              <a:latin typeface="Calibri" pitchFamily="34" charset="0"/>
            </a:endParaRPr>
          </a:p>
        </p:txBody>
      </p:sp>
      <p:sp>
        <p:nvSpPr>
          <p:cNvPr id="553" name="Flowchart: Extract 552"/>
          <p:cNvSpPr/>
          <p:nvPr/>
        </p:nvSpPr>
        <p:spPr bwMode="auto">
          <a:xfrm flipV="1">
            <a:off x="3106669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54" name="Flowchart: Extract 553"/>
          <p:cNvSpPr/>
          <p:nvPr/>
        </p:nvSpPr>
        <p:spPr bwMode="auto">
          <a:xfrm flipV="1">
            <a:off x="4683566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cxnSp>
        <p:nvCxnSpPr>
          <p:cNvPr id="555" name="Straight Connector 554"/>
          <p:cNvCxnSpPr/>
          <p:nvPr/>
        </p:nvCxnSpPr>
        <p:spPr bwMode="auto">
          <a:xfrm>
            <a:off x="3203728" y="1981527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6" name="Flowchart: Extract 555"/>
          <p:cNvSpPr/>
          <p:nvPr/>
        </p:nvSpPr>
        <p:spPr bwMode="auto">
          <a:xfrm flipV="1">
            <a:off x="3211796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57" name="Flowchart: Extract 556"/>
          <p:cNvSpPr/>
          <p:nvPr/>
        </p:nvSpPr>
        <p:spPr bwMode="auto">
          <a:xfrm flipV="1">
            <a:off x="3316922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cxnSp>
        <p:nvCxnSpPr>
          <p:cNvPr id="558" name="Straight Connector 557"/>
          <p:cNvCxnSpPr/>
          <p:nvPr/>
        </p:nvCxnSpPr>
        <p:spPr bwMode="auto">
          <a:xfrm>
            <a:off x="3361298" y="1981527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9" name="Flowchart: Extract 558"/>
          <p:cNvSpPr/>
          <p:nvPr/>
        </p:nvSpPr>
        <p:spPr bwMode="auto">
          <a:xfrm flipV="1">
            <a:off x="3422049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0" name="Flowchart: Extract 559"/>
          <p:cNvSpPr/>
          <p:nvPr/>
        </p:nvSpPr>
        <p:spPr bwMode="auto">
          <a:xfrm flipV="1">
            <a:off x="3527175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1" name="Flowchart: Extract 560"/>
          <p:cNvSpPr/>
          <p:nvPr/>
        </p:nvSpPr>
        <p:spPr bwMode="auto">
          <a:xfrm flipV="1">
            <a:off x="3632302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2" name="Flowchart: Extract 561"/>
          <p:cNvSpPr/>
          <p:nvPr/>
        </p:nvSpPr>
        <p:spPr bwMode="auto">
          <a:xfrm flipV="1">
            <a:off x="3737428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3" name="Flowchart: Extract 562"/>
          <p:cNvSpPr/>
          <p:nvPr/>
        </p:nvSpPr>
        <p:spPr bwMode="auto">
          <a:xfrm flipV="1">
            <a:off x="3842555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4" name="Flowchart: Extract 563"/>
          <p:cNvSpPr/>
          <p:nvPr/>
        </p:nvSpPr>
        <p:spPr bwMode="auto">
          <a:xfrm flipV="1">
            <a:off x="3947681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5" name="Flowchart: Extract 564"/>
          <p:cNvSpPr/>
          <p:nvPr/>
        </p:nvSpPr>
        <p:spPr bwMode="auto">
          <a:xfrm flipV="1">
            <a:off x="4052807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6" name="Flowchart: Extract 565"/>
          <p:cNvSpPr/>
          <p:nvPr/>
        </p:nvSpPr>
        <p:spPr bwMode="auto">
          <a:xfrm flipV="1">
            <a:off x="4157934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7" name="Flowchart: Extract 566"/>
          <p:cNvSpPr/>
          <p:nvPr/>
        </p:nvSpPr>
        <p:spPr bwMode="auto">
          <a:xfrm flipV="1">
            <a:off x="4263060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8" name="Flowchart: Extract 567"/>
          <p:cNvSpPr/>
          <p:nvPr/>
        </p:nvSpPr>
        <p:spPr bwMode="auto">
          <a:xfrm flipV="1">
            <a:off x="4368187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69" name="Flowchart: Extract 568"/>
          <p:cNvSpPr/>
          <p:nvPr/>
        </p:nvSpPr>
        <p:spPr bwMode="auto">
          <a:xfrm flipV="1">
            <a:off x="4473313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0" name="Flowchart: Extract 569"/>
          <p:cNvSpPr/>
          <p:nvPr/>
        </p:nvSpPr>
        <p:spPr bwMode="auto">
          <a:xfrm flipV="1">
            <a:off x="4578440" y="1981527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1" name="Flowchart: Extract 570"/>
          <p:cNvSpPr/>
          <p:nvPr/>
        </p:nvSpPr>
        <p:spPr bwMode="auto">
          <a:xfrm flipV="1">
            <a:off x="2903406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2" name="Flowchart: Extract 571"/>
          <p:cNvSpPr/>
          <p:nvPr/>
        </p:nvSpPr>
        <p:spPr bwMode="auto">
          <a:xfrm flipV="1">
            <a:off x="4480303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cxnSp>
        <p:nvCxnSpPr>
          <p:cNvPr id="573" name="Straight Connector 572"/>
          <p:cNvCxnSpPr/>
          <p:nvPr/>
        </p:nvCxnSpPr>
        <p:spPr bwMode="auto">
          <a:xfrm>
            <a:off x="3000465" y="1800358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4" name="Flowchart: Extract 573"/>
          <p:cNvSpPr/>
          <p:nvPr/>
        </p:nvSpPr>
        <p:spPr bwMode="auto">
          <a:xfrm flipV="1">
            <a:off x="3008532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5" name="Flowchart: Extract 574"/>
          <p:cNvSpPr/>
          <p:nvPr/>
        </p:nvSpPr>
        <p:spPr bwMode="auto">
          <a:xfrm flipV="1">
            <a:off x="3113659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cxnSp>
        <p:nvCxnSpPr>
          <p:cNvPr id="576" name="Straight Connector 575"/>
          <p:cNvCxnSpPr/>
          <p:nvPr/>
        </p:nvCxnSpPr>
        <p:spPr bwMode="auto">
          <a:xfrm>
            <a:off x="3158035" y="1800358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7" name="Flowchart: Extract 576"/>
          <p:cNvSpPr/>
          <p:nvPr/>
        </p:nvSpPr>
        <p:spPr bwMode="auto">
          <a:xfrm flipV="1">
            <a:off x="3218785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8" name="Flowchart: Extract 577"/>
          <p:cNvSpPr/>
          <p:nvPr/>
        </p:nvSpPr>
        <p:spPr bwMode="auto">
          <a:xfrm flipV="1">
            <a:off x="3323912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79" name="Flowchart: Extract 578"/>
          <p:cNvSpPr/>
          <p:nvPr/>
        </p:nvSpPr>
        <p:spPr bwMode="auto">
          <a:xfrm flipV="1">
            <a:off x="3429038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0" name="Flowchart: Extract 579"/>
          <p:cNvSpPr/>
          <p:nvPr/>
        </p:nvSpPr>
        <p:spPr bwMode="auto">
          <a:xfrm flipV="1">
            <a:off x="3534165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1" name="Flowchart: Extract 580"/>
          <p:cNvSpPr/>
          <p:nvPr/>
        </p:nvSpPr>
        <p:spPr bwMode="auto">
          <a:xfrm flipV="1">
            <a:off x="3639291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2" name="Flowchart: Extract 581"/>
          <p:cNvSpPr/>
          <p:nvPr/>
        </p:nvSpPr>
        <p:spPr bwMode="auto">
          <a:xfrm flipV="1">
            <a:off x="3744418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3" name="Flowchart: Extract 582"/>
          <p:cNvSpPr/>
          <p:nvPr/>
        </p:nvSpPr>
        <p:spPr bwMode="auto">
          <a:xfrm flipV="1">
            <a:off x="3849544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4" name="Flowchart: Extract 583"/>
          <p:cNvSpPr/>
          <p:nvPr/>
        </p:nvSpPr>
        <p:spPr bwMode="auto">
          <a:xfrm flipV="1">
            <a:off x="3954671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5" name="Flowchart: Extract 584"/>
          <p:cNvSpPr/>
          <p:nvPr/>
        </p:nvSpPr>
        <p:spPr bwMode="auto">
          <a:xfrm flipV="1">
            <a:off x="4059797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6" name="Flowchart: Extract 585"/>
          <p:cNvSpPr/>
          <p:nvPr/>
        </p:nvSpPr>
        <p:spPr bwMode="auto">
          <a:xfrm flipV="1">
            <a:off x="4164923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7" name="Flowchart: Extract 586"/>
          <p:cNvSpPr/>
          <p:nvPr/>
        </p:nvSpPr>
        <p:spPr bwMode="auto">
          <a:xfrm flipV="1">
            <a:off x="4270050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8" name="Flowchart: Extract 587"/>
          <p:cNvSpPr/>
          <p:nvPr/>
        </p:nvSpPr>
        <p:spPr bwMode="auto">
          <a:xfrm flipV="1">
            <a:off x="4375176" y="1800357"/>
            <a:ext cx="53030" cy="75126"/>
          </a:xfrm>
          <a:prstGeom prst="flowChartExtract">
            <a:avLst/>
          </a:prstGeom>
          <a:solidFill>
            <a:srgbClr val="00B0F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589" name="TextBox 588"/>
          <p:cNvSpPr txBox="1"/>
          <p:nvPr/>
        </p:nvSpPr>
        <p:spPr>
          <a:xfrm>
            <a:off x="1575291" y="1912154"/>
            <a:ext cx="910827" cy="163443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462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2 – 16 Midpoints</a:t>
            </a:r>
          </a:p>
        </p:txBody>
      </p:sp>
      <p:sp>
        <p:nvSpPr>
          <p:cNvPr id="599" name="Oval 598"/>
          <p:cNvSpPr>
            <a:spLocks noChangeAspect="1"/>
          </p:cNvSpPr>
          <p:nvPr/>
        </p:nvSpPr>
        <p:spPr bwMode="auto">
          <a:xfrm>
            <a:off x="2247951" y="6096386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>
              <a:latin typeface="Arial" charset="0"/>
            </a:endParaRPr>
          </a:p>
        </p:txBody>
      </p:sp>
      <p:sp>
        <p:nvSpPr>
          <p:cNvPr id="601" name="TextBox 600"/>
          <p:cNvSpPr txBox="1"/>
          <p:nvPr/>
        </p:nvSpPr>
        <p:spPr>
          <a:xfrm>
            <a:off x="1341617" y="1733364"/>
            <a:ext cx="910827" cy="163443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462" b="1" dirty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1 – 16 Midpoints</a:t>
            </a:r>
          </a:p>
        </p:txBody>
      </p:sp>
      <p:grpSp>
        <p:nvGrpSpPr>
          <p:cNvPr id="602" name="Group 601"/>
          <p:cNvGrpSpPr/>
          <p:nvPr/>
        </p:nvGrpSpPr>
        <p:grpSpPr>
          <a:xfrm>
            <a:off x="1808965" y="2090947"/>
            <a:ext cx="3143542" cy="163443"/>
            <a:chOff x="1959712" y="1917794"/>
            <a:chExt cx="3405504" cy="177063"/>
          </a:xfrm>
        </p:grpSpPr>
        <p:grpSp>
          <p:nvGrpSpPr>
            <p:cNvPr id="603" name="Group 602"/>
            <p:cNvGrpSpPr/>
            <p:nvPr/>
          </p:nvGrpSpPr>
          <p:grpSpPr>
            <a:xfrm>
              <a:off x="3599462" y="2001402"/>
              <a:ext cx="1765754" cy="81386"/>
              <a:chOff x="3599462" y="2001402"/>
              <a:chExt cx="1765754" cy="81386"/>
            </a:xfrm>
          </p:grpSpPr>
          <p:sp>
            <p:nvSpPr>
              <p:cNvPr id="605" name="Flowchart: Extract 604"/>
              <p:cNvSpPr/>
              <p:nvPr/>
            </p:nvSpPr>
            <p:spPr bwMode="auto">
              <a:xfrm flipV="1">
                <a:off x="3599462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06" name="Flowchart: Extract 605"/>
              <p:cNvSpPr/>
              <p:nvPr/>
            </p:nvSpPr>
            <p:spPr bwMode="auto">
              <a:xfrm flipV="1">
                <a:off x="5307767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07" name="Straight Connector 606"/>
              <p:cNvCxnSpPr/>
              <p:nvPr/>
            </p:nvCxnSpPr>
            <p:spPr bwMode="auto">
              <a:xfrm>
                <a:off x="3704609" y="200140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08" name="Flowchart: Extract 607"/>
              <p:cNvSpPr/>
              <p:nvPr/>
            </p:nvSpPr>
            <p:spPr bwMode="auto">
              <a:xfrm flipV="1">
                <a:off x="3713349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09" name="Flowchart: Extract 608"/>
              <p:cNvSpPr/>
              <p:nvPr/>
            </p:nvSpPr>
            <p:spPr bwMode="auto">
              <a:xfrm flipV="1">
                <a:off x="3827236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10" name="Straight Connector 609"/>
              <p:cNvCxnSpPr/>
              <p:nvPr/>
            </p:nvCxnSpPr>
            <p:spPr bwMode="auto">
              <a:xfrm>
                <a:off x="3875310" y="200140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11" name="Flowchart: Extract 610"/>
              <p:cNvSpPr/>
              <p:nvPr/>
            </p:nvSpPr>
            <p:spPr bwMode="auto">
              <a:xfrm flipV="1">
                <a:off x="3941123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2" name="Flowchart: Extract 611"/>
              <p:cNvSpPr/>
              <p:nvPr/>
            </p:nvSpPr>
            <p:spPr bwMode="auto">
              <a:xfrm flipV="1">
                <a:off x="4055010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3" name="Flowchart: Extract 612"/>
              <p:cNvSpPr/>
              <p:nvPr/>
            </p:nvSpPr>
            <p:spPr bwMode="auto">
              <a:xfrm flipV="1">
                <a:off x="4168897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4" name="Flowchart: Extract 613"/>
              <p:cNvSpPr/>
              <p:nvPr/>
            </p:nvSpPr>
            <p:spPr bwMode="auto">
              <a:xfrm flipV="1">
                <a:off x="4282784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5" name="Flowchart: Extract 614"/>
              <p:cNvSpPr/>
              <p:nvPr/>
            </p:nvSpPr>
            <p:spPr bwMode="auto">
              <a:xfrm flipV="1">
                <a:off x="4396671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6" name="Flowchart: Extract 615"/>
              <p:cNvSpPr/>
              <p:nvPr/>
            </p:nvSpPr>
            <p:spPr bwMode="auto">
              <a:xfrm flipV="1">
                <a:off x="4510558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7" name="Flowchart: Extract 616"/>
              <p:cNvSpPr/>
              <p:nvPr/>
            </p:nvSpPr>
            <p:spPr bwMode="auto">
              <a:xfrm flipV="1">
                <a:off x="4624445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8" name="Flowchart: Extract 617"/>
              <p:cNvSpPr/>
              <p:nvPr/>
            </p:nvSpPr>
            <p:spPr bwMode="auto">
              <a:xfrm flipV="1">
                <a:off x="4738332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19" name="Flowchart: Extract 618"/>
              <p:cNvSpPr/>
              <p:nvPr/>
            </p:nvSpPr>
            <p:spPr bwMode="auto">
              <a:xfrm flipV="1">
                <a:off x="4852219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20" name="Flowchart: Extract 619"/>
              <p:cNvSpPr/>
              <p:nvPr/>
            </p:nvSpPr>
            <p:spPr bwMode="auto">
              <a:xfrm flipV="1">
                <a:off x="4966106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21" name="Flowchart: Extract 620"/>
              <p:cNvSpPr/>
              <p:nvPr/>
            </p:nvSpPr>
            <p:spPr bwMode="auto">
              <a:xfrm flipV="1">
                <a:off x="5079993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22" name="Flowchart: Extract 621"/>
              <p:cNvSpPr/>
              <p:nvPr/>
            </p:nvSpPr>
            <p:spPr bwMode="auto">
              <a:xfrm flipV="1">
                <a:off x="5193880" y="2001402"/>
                <a:ext cx="57449" cy="81386"/>
              </a:xfrm>
              <a:prstGeom prst="flowChartExtract">
                <a:avLst/>
              </a:prstGeom>
              <a:solidFill>
                <a:srgbClr val="FFCC66"/>
              </a:solidFill>
              <a:ln w="190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604" name="TextBox 603"/>
            <p:cNvSpPr txBox="1"/>
            <p:nvPr/>
          </p:nvSpPr>
          <p:spPr>
            <a:xfrm>
              <a:off x="1959712" y="1917794"/>
              <a:ext cx="986729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3 – 16 Midpoints</a:t>
              </a:r>
            </a:p>
          </p:txBody>
        </p:sp>
      </p:grpSp>
      <p:grpSp>
        <p:nvGrpSpPr>
          <p:cNvPr id="623" name="Group 622"/>
          <p:cNvGrpSpPr/>
          <p:nvPr/>
        </p:nvGrpSpPr>
        <p:grpSpPr>
          <a:xfrm>
            <a:off x="2042640" y="2269734"/>
            <a:ext cx="3113131" cy="163443"/>
            <a:chOff x="2212859" y="2111483"/>
            <a:chExt cx="3372559" cy="177063"/>
          </a:xfrm>
        </p:grpSpPr>
        <p:grpSp>
          <p:nvGrpSpPr>
            <p:cNvPr id="624" name="Group 623"/>
            <p:cNvGrpSpPr/>
            <p:nvPr/>
          </p:nvGrpSpPr>
          <p:grpSpPr>
            <a:xfrm>
              <a:off x="3819664" y="2197669"/>
              <a:ext cx="1765754" cy="81386"/>
              <a:chOff x="3819664" y="2197669"/>
              <a:chExt cx="1765754" cy="81386"/>
            </a:xfrm>
          </p:grpSpPr>
          <p:sp>
            <p:nvSpPr>
              <p:cNvPr id="626" name="Flowchart: Extract 625"/>
              <p:cNvSpPr/>
              <p:nvPr/>
            </p:nvSpPr>
            <p:spPr bwMode="auto">
              <a:xfrm flipV="1">
                <a:off x="3819664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27" name="Flowchart: Extract 626"/>
              <p:cNvSpPr/>
              <p:nvPr/>
            </p:nvSpPr>
            <p:spPr bwMode="auto">
              <a:xfrm flipV="1">
                <a:off x="5527969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28" name="Straight Connector 627"/>
              <p:cNvCxnSpPr/>
              <p:nvPr/>
            </p:nvCxnSpPr>
            <p:spPr bwMode="auto">
              <a:xfrm>
                <a:off x="3924811" y="2197669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29" name="Flowchart: Extract 628"/>
              <p:cNvSpPr/>
              <p:nvPr/>
            </p:nvSpPr>
            <p:spPr bwMode="auto">
              <a:xfrm flipV="1">
                <a:off x="3933551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0" name="Flowchart: Extract 629"/>
              <p:cNvSpPr/>
              <p:nvPr/>
            </p:nvSpPr>
            <p:spPr bwMode="auto">
              <a:xfrm flipV="1">
                <a:off x="4047438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31" name="Straight Connector 630"/>
              <p:cNvCxnSpPr/>
              <p:nvPr/>
            </p:nvCxnSpPr>
            <p:spPr bwMode="auto">
              <a:xfrm>
                <a:off x="4095512" y="2197669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32" name="Flowchart: Extract 631"/>
              <p:cNvSpPr/>
              <p:nvPr/>
            </p:nvSpPr>
            <p:spPr bwMode="auto">
              <a:xfrm flipV="1">
                <a:off x="4161325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3" name="Flowchart: Extract 632"/>
              <p:cNvSpPr/>
              <p:nvPr/>
            </p:nvSpPr>
            <p:spPr bwMode="auto">
              <a:xfrm flipV="1">
                <a:off x="4275212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4" name="Flowchart: Extract 633"/>
              <p:cNvSpPr/>
              <p:nvPr/>
            </p:nvSpPr>
            <p:spPr bwMode="auto">
              <a:xfrm flipV="1">
                <a:off x="4389099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5" name="Flowchart: Extract 634"/>
              <p:cNvSpPr/>
              <p:nvPr/>
            </p:nvSpPr>
            <p:spPr bwMode="auto">
              <a:xfrm flipV="1">
                <a:off x="4502986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6" name="Flowchart: Extract 635"/>
              <p:cNvSpPr/>
              <p:nvPr/>
            </p:nvSpPr>
            <p:spPr bwMode="auto">
              <a:xfrm flipV="1">
                <a:off x="4616873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7" name="Flowchart: Extract 636"/>
              <p:cNvSpPr/>
              <p:nvPr/>
            </p:nvSpPr>
            <p:spPr bwMode="auto">
              <a:xfrm flipV="1">
                <a:off x="4730760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8" name="Flowchart: Extract 637"/>
              <p:cNvSpPr/>
              <p:nvPr/>
            </p:nvSpPr>
            <p:spPr bwMode="auto">
              <a:xfrm flipV="1">
                <a:off x="4844647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39" name="Flowchart: Extract 638"/>
              <p:cNvSpPr/>
              <p:nvPr/>
            </p:nvSpPr>
            <p:spPr bwMode="auto">
              <a:xfrm flipV="1">
                <a:off x="4958534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40" name="Flowchart: Extract 639"/>
              <p:cNvSpPr/>
              <p:nvPr/>
            </p:nvSpPr>
            <p:spPr bwMode="auto">
              <a:xfrm flipV="1">
                <a:off x="5072421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41" name="Flowchart: Extract 640"/>
              <p:cNvSpPr/>
              <p:nvPr/>
            </p:nvSpPr>
            <p:spPr bwMode="auto">
              <a:xfrm flipV="1">
                <a:off x="5186308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42" name="Flowchart: Extract 641"/>
              <p:cNvSpPr/>
              <p:nvPr/>
            </p:nvSpPr>
            <p:spPr bwMode="auto">
              <a:xfrm flipV="1">
                <a:off x="5300195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43" name="Flowchart: Extract 642"/>
              <p:cNvSpPr/>
              <p:nvPr/>
            </p:nvSpPr>
            <p:spPr bwMode="auto">
              <a:xfrm flipV="1">
                <a:off x="5414082" y="2197669"/>
                <a:ext cx="57449" cy="81386"/>
              </a:xfrm>
              <a:prstGeom prst="flowChartExtract">
                <a:avLst/>
              </a:prstGeom>
              <a:solidFill>
                <a:srgbClr val="FF0000"/>
              </a:solidFill>
              <a:ln w="19050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625" name="TextBox 624"/>
            <p:cNvSpPr txBox="1"/>
            <p:nvPr/>
          </p:nvSpPr>
          <p:spPr>
            <a:xfrm>
              <a:off x="2212859" y="2111483"/>
              <a:ext cx="986729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4 – 16 Midpoints</a:t>
              </a:r>
            </a:p>
          </p:txBody>
        </p:sp>
      </p:grpSp>
      <p:grpSp>
        <p:nvGrpSpPr>
          <p:cNvPr id="644" name="Group 643"/>
          <p:cNvGrpSpPr/>
          <p:nvPr/>
        </p:nvGrpSpPr>
        <p:grpSpPr>
          <a:xfrm>
            <a:off x="2276313" y="2448525"/>
            <a:ext cx="3103938" cy="163443"/>
            <a:chOff x="2466006" y="2305172"/>
            <a:chExt cx="3362599" cy="177063"/>
          </a:xfrm>
        </p:grpSpPr>
        <p:grpSp>
          <p:nvGrpSpPr>
            <p:cNvPr id="645" name="Group 644"/>
            <p:cNvGrpSpPr/>
            <p:nvPr/>
          </p:nvGrpSpPr>
          <p:grpSpPr>
            <a:xfrm>
              <a:off x="4062851" y="2390525"/>
              <a:ext cx="1765754" cy="81386"/>
              <a:chOff x="4062851" y="2390525"/>
              <a:chExt cx="1765754" cy="81386"/>
            </a:xfrm>
          </p:grpSpPr>
          <p:sp>
            <p:nvSpPr>
              <p:cNvPr id="647" name="Flowchart: Extract 646"/>
              <p:cNvSpPr/>
              <p:nvPr/>
            </p:nvSpPr>
            <p:spPr bwMode="auto">
              <a:xfrm flipV="1">
                <a:off x="4062851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48" name="Flowchart: Extract 647"/>
              <p:cNvSpPr/>
              <p:nvPr/>
            </p:nvSpPr>
            <p:spPr bwMode="auto">
              <a:xfrm flipV="1">
                <a:off x="5771156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49" name="Straight Connector 648"/>
              <p:cNvCxnSpPr/>
              <p:nvPr/>
            </p:nvCxnSpPr>
            <p:spPr bwMode="auto">
              <a:xfrm>
                <a:off x="4167998" y="2390525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0" name="Flowchart: Extract 649"/>
              <p:cNvSpPr/>
              <p:nvPr/>
            </p:nvSpPr>
            <p:spPr bwMode="auto">
              <a:xfrm flipV="1">
                <a:off x="4176738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1" name="Flowchart: Extract 650"/>
              <p:cNvSpPr/>
              <p:nvPr/>
            </p:nvSpPr>
            <p:spPr bwMode="auto">
              <a:xfrm flipV="1">
                <a:off x="4290625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52" name="Straight Connector 651"/>
              <p:cNvCxnSpPr/>
              <p:nvPr/>
            </p:nvCxnSpPr>
            <p:spPr bwMode="auto">
              <a:xfrm>
                <a:off x="4338699" y="2390525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3" name="Flowchart: Extract 652"/>
              <p:cNvSpPr/>
              <p:nvPr/>
            </p:nvSpPr>
            <p:spPr bwMode="auto">
              <a:xfrm flipV="1">
                <a:off x="4404512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4" name="Flowchart: Extract 653"/>
              <p:cNvSpPr/>
              <p:nvPr/>
            </p:nvSpPr>
            <p:spPr bwMode="auto">
              <a:xfrm flipV="1">
                <a:off x="4518399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5" name="Flowchart: Extract 654"/>
              <p:cNvSpPr/>
              <p:nvPr/>
            </p:nvSpPr>
            <p:spPr bwMode="auto">
              <a:xfrm flipV="1">
                <a:off x="4632286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6" name="Flowchart: Extract 655"/>
              <p:cNvSpPr/>
              <p:nvPr/>
            </p:nvSpPr>
            <p:spPr bwMode="auto">
              <a:xfrm flipV="1">
                <a:off x="4746173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7" name="Flowchart: Extract 656"/>
              <p:cNvSpPr/>
              <p:nvPr/>
            </p:nvSpPr>
            <p:spPr bwMode="auto">
              <a:xfrm flipV="1">
                <a:off x="4860060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8" name="Flowchart: Extract 657"/>
              <p:cNvSpPr/>
              <p:nvPr/>
            </p:nvSpPr>
            <p:spPr bwMode="auto">
              <a:xfrm flipV="1">
                <a:off x="4973947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59" name="Flowchart: Extract 658"/>
              <p:cNvSpPr/>
              <p:nvPr/>
            </p:nvSpPr>
            <p:spPr bwMode="auto">
              <a:xfrm flipV="1">
                <a:off x="5087834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0" name="Flowchart: Extract 659"/>
              <p:cNvSpPr/>
              <p:nvPr/>
            </p:nvSpPr>
            <p:spPr bwMode="auto">
              <a:xfrm flipV="1">
                <a:off x="5201721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1" name="Flowchart: Extract 660"/>
              <p:cNvSpPr/>
              <p:nvPr/>
            </p:nvSpPr>
            <p:spPr bwMode="auto">
              <a:xfrm flipV="1">
                <a:off x="5315608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2" name="Flowchart: Extract 661"/>
              <p:cNvSpPr/>
              <p:nvPr/>
            </p:nvSpPr>
            <p:spPr bwMode="auto">
              <a:xfrm flipV="1">
                <a:off x="5429495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3" name="Flowchart: Extract 662"/>
              <p:cNvSpPr/>
              <p:nvPr/>
            </p:nvSpPr>
            <p:spPr bwMode="auto">
              <a:xfrm flipV="1">
                <a:off x="5543382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4" name="Flowchart: Extract 663"/>
              <p:cNvSpPr/>
              <p:nvPr/>
            </p:nvSpPr>
            <p:spPr bwMode="auto">
              <a:xfrm flipV="1">
                <a:off x="5657269" y="2390525"/>
                <a:ext cx="57449" cy="81386"/>
              </a:xfrm>
              <a:prstGeom prst="flowChartExtract">
                <a:avLst/>
              </a:prstGeom>
              <a:solidFill>
                <a:srgbClr val="FF33CC"/>
              </a:solidFill>
              <a:ln w="1905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646" name="TextBox 645"/>
            <p:cNvSpPr txBox="1"/>
            <p:nvPr/>
          </p:nvSpPr>
          <p:spPr>
            <a:xfrm>
              <a:off x="2466006" y="2305172"/>
              <a:ext cx="986729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FF00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5 – 16 Midpoints</a:t>
              </a:r>
            </a:p>
          </p:txBody>
        </p:sp>
      </p:grpSp>
      <p:grpSp>
        <p:nvGrpSpPr>
          <p:cNvPr id="665" name="Group 664"/>
          <p:cNvGrpSpPr/>
          <p:nvPr/>
        </p:nvGrpSpPr>
        <p:grpSpPr>
          <a:xfrm>
            <a:off x="2509987" y="2627311"/>
            <a:ext cx="3073527" cy="163443"/>
            <a:chOff x="2719153" y="2498861"/>
            <a:chExt cx="3329654" cy="177063"/>
          </a:xfrm>
        </p:grpSpPr>
        <p:grpSp>
          <p:nvGrpSpPr>
            <p:cNvPr id="666" name="Group 665"/>
            <p:cNvGrpSpPr/>
            <p:nvPr/>
          </p:nvGrpSpPr>
          <p:grpSpPr>
            <a:xfrm>
              <a:off x="4283053" y="2586792"/>
              <a:ext cx="1765754" cy="81386"/>
              <a:chOff x="4283053" y="2586792"/>
              <a:chExt cx="1765754" cy="81386"/>
            </a:xfrm>
          </p:grpSpPr>
          <p:sp>
            <p:nvSpPr>
              <p:cNvPr id="668" name="Flowchart: Extract 667"/>
              <p:cNvSpPr/>
              <p:nvPr/>
            </p:nvSpPr>
            <p:spPr bwMode="auto">
              <a:xfrm flipV="1">
                <a:off x="4283053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69" name="Flowchart: Extract 668"/>
              <p:cNvSpPr/>
              <p:nvPr/>
            </p:nvSpPr>
            <p:spPr bwMode="auto">
              <a:xfrm flipV="1">
                <a:off x="5991358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70" name="Straight Connector 669"/>
              <p:cNvCxnSpPr/>
              <p:nvPr/>
            </p:nvCxnSpPr>
            <p:spPr bwMode="auto">
              <a:xfrm>
                <a:off x="4388200" y="258679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71" name="Flowchart: Extract 670"/>
              <p:cNvSpPr/>
              <p:nvPr/>
            </p:nvSpPr>
            <p:spPr bwMode="auto">
              <a:xfrm flipV="1">
                <a:off x="4396940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2" name="Flowchart: Extract 671"/>
              <p:cNvSpPr/>
              <p:nvPr/>
            </p:nvSpPr>
            <p:spPr bwMode="auto">
              <a:xfrm flipV="1">
                <a:off x="4510827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73" name="Straight Connector 672"/>
              <p:cNvCxnSpPr/>
              <p:nvPr/>
            </p:nvCxnSpPr>
            <p:spPr bwMode="auto">
              <a:xfrm>
                <a:off x="4558901" y="258679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74" name="Flowchart: Extract 673"/>
              <p:cNvSpPr/>
              <p:nvPr/>
            </p:nvSpPr>
            <p:spPr bwMode="auto">
              <a:xfrm flipV="1">
                <a:off x="4624714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5" name="Flowchart: Extract 674"/>
              <p:cNvSpPr/>
              <p:nvPr/>
            </p:nvSpPr>
            <p:spPr bwMode="auto">
              <a:xfrm flipV="1">
                <a:off x="4738601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6" name="Flowchart: Extract 675"/>
              <p:cNvSpPr/>
              <p:nvPr/>
            </p:nvSpPr>
            <p:spPr bwMode="auto">
              <a:xfrm flipV="1">
                <a:off x="4852488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7" name="Flowchart: Extract 676"/>
              <p:cNvSpPr/>
              <p:nvPr/>
            </p:nvSpPr>
            <p:spPr bwMode="auto">
              <a:xfrm flipV="1">
                <a:off x="4966375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8" name="Flowchart: Extract 677"/>
              <p:cNvSpPr/>
              <p:nvPr/>
            </p:nvSpPr>
            <p:spPr bwMode="auto">
              <a:xfrm flipV="1">
                <a:off x="5080262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79" name="Flowchart: Extract 678"/>
              <p:cNvSpPr/>
              <p:nvPr/>
            </p:nvSpPr>
            <p:spPr bwMode="auto">
              <a:xfrm flipV="1">
                <a:off x="5194149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0" name="Flowchart: Extract 679"/>
              <p:cNvSpPr/>
              <p:nvPr/>
            </p:nvSpPr>
            <p:spPr bwMode="auto">
              <a:xfrm flipV="1">
                <a:off x="5308036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1" name="Flowchart: Extract 680"/>
              <p:cNvSpPr/>
              <p:nvPr/>
            </p:nvSpPr>
            <p:spPr bwMode="auto">
              <a:xfrm flipV="1">
                <a:off x="5421923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2" name="Flowchart: Extract 681"/>
              <p:cNvSpPr/>
              <p:nvPr/>
            </p:nvSpPr>
            <p:spPr bwMode="auto">
              <a:xfrm flipV="1">
                <a:off x="5535810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3" name="Flowchart: Extract 682"/>
              <p:cNvSpPr/>
              <p:nvPr/>
            </p:nvSpPr>
            <p:spPr bwMode="auto">
              <a:xfrm flipV="1">
                <a:off x="5649697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4" name="Flowchart: Extract 683"/>
              <p:cNvSpPr/>
              <p:nvPr/>
            </p:nvSpPr>
            <p:spPr bwMode="auto">
              <a:xfrm flipV="1">
                <a:off x="5763584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85" name="Flowchart: Extract 684"/>
              <p:cNvSpPr/>
              <p:nvPr/>
            </p:nvSpPr>
            <p:spPr bwMode="auto">
              <a:xfrm flipV="1">
                <a:off x="5877471" y="2586792"/>
                <a:ext cx="57449" cy="81386"/>
              </a:xfrm>
              <a:prstGeom prst="flowChartExtract">
                <a:avLst/>
              </a:prstGeom>
              <a:solidFill>
                <a:srgbClr val="CC6600"/>
              </a:solidFill>
              <a:ln w="19050" cap="flat" cmpd="sng" algn="ctr">
                <a:solidFill>
                  <a:srgbClr val="66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667" name="TextBox 666"/>
            <p:cNvSpPr txBox="1"/>
            <p:nvPr/>
          </p:nvSpPr>
          <p:spPr>
            <a:xfrm>
              <a:off x="2719153" y="2498861"/>
              <a:ext cx="986729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6633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6 – 16 Midpoints</a:t>
              </a:r>
            </a:p>
          </p:txBody>
        </p:sp>
      </p:grpSp>
      <p:grpSp>
        <p:nvGrpSpPr>
          <p:cNvPr id="686" name="Group 685"/>
          <p:cNvGrpSpPr/>
          <p:nvPr/>
        </p:nvGrpSpPr>
        <p:grpSpPr>
          <a:xfrm>
            <a:off x="2743661" y="2806095"/>
            <a:ext cx="3052193" cy="163443"/>
            <a:chOff x="2972300" y="2692550"/>
            <a:chExt cx="3306542" cy="177064"/>
          </a:xfrm>
        </p:grpSpPr>
        <p:grpSp>
          <p:nvGrpSpPr>
            <p:cNvPr id="687" name="Group 686"/>
            <p:cNvGrpSpPr/>
            <p:nvPr/>
          </p:nvGrpSpPr>
          <p:grpSpPr>
            <a:xfrm>
              <a:off x="4513088" y="2785062"/>
              <a:ext cx="1765754" cy="81386"/>
              <a:chOff x="4513088" y="2785062"/>
              <a:chExt cx="1765754" cy="81386"/>
            </a:xfrm>
          </p:grpSpPr>
          <p:sp>
            <p:nvSpPr>
              <p:cNvPr id="689" name="Flowchart: Extract 688"/>
              <p:cNvSpPr/>
              <p:nvPr/>
            </p:nvSpPr>
            <p:spPr bwMode="auto">
              <a:xfrm flipV="1">
                <a:off x="4513088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0" name="Flowchart: Extract 689"/>
              <p:cNvSpPr/>
              <p:nvPr/>
            </p:nvSpPr>
            <p:spPr bwMode="auto">
              <a:xfrm flipV="1">
                <a:off x="6221393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91" name="Straight Connector 690"/>
              <p:cNvCxnSpPr/>
              <p:nvPr/>
            </p:nvCxnSpPr>
            <p:spPr bwMode="auto">
              <a:xfrm>
                <a:off x="4618235" y="278506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2" name="Flowchart: Extract 691"/>
              <p:cNvSpPr/>
              <p:nvPr/>
            </p:nvSpPr>
            <p:spPr bwMode="auto">
              <a:xfrm flipV="1">
                <a:off x="4626975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3" name="Flowchart: Extract 692"/>
              <p:cNvSpPr/>
              <p:nvPr/>
            </p:nvSpPr>
            <p:spPr bwMode="auto">
              <a:xfrm flipV="1">
                <a:off x="4740862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694" name="Straight Connector 693"/>
              <p:cNvCxnSpPr/>
              <p:nvPr/>
            </p:nvCxnSpPr>
            <p:spPr bwMode="auto">
              <a:xfrm>
                <a:off x="4788936" y="2785062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5" name="Flowchart: Extract 694"/>
              <p:cNvSpPr/>
              <p:nvPr/>
            </p:nvSpPr>
            <p:spPr bwMode="auto">
              <a:xfrm flipV="1">
                <a:off x="4854749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6" name="Flowchart: Extract 695"/>
              <p:cNvSpPr/>
              <p:nvPr/>
            </p:nvSpPr>
            <p:spPr bwMode="auto">
              <a:xfrm flipV="1">
                <a:off x="4968636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7" name="Flowchart: Extract 696"/>
              <p:cNvSpPr/>
              <p:nvPr/>
            </p:nvSpPr>
            <p:spPr bwMode="auto">
              <a:xfrm flipV="1">
                <a:off x="5082523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8" name="Flowchart: Extract 697"/>
              <p:cNvSpPr/>
              <p:nvPr/>
            </p:nvSpPr>
            <p:spPr bwMode="auto">
              <a:xfrm flipV="1">
                <a:off x="5196410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699" name="Flowchart: Extract 698"/>
              <p:cNvSpPr/>
              <p:nvPr/>
            </p:nvSpPr>
            <p:spPr bwMode="auto">
              <a:xfrm flipV="1">
                <a:off x="5310297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0" name="Flowchart: Extract 699"/>
              <p:cNvSpPr/>
              <p:nvPr/>
            </p:nvSpPr>
            <p:spPr bwMode="auto">
              <a:xfrm flipV="1">
                <a:off x="5424184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1" name="Flowchart: Extract 700"/>
              <p:cNvSpPr/>
              <p:nvPr/>
            </p:nvSpPr>
            <p:spPr bwMode="auto">
              <a:xfrm flipV="1">
                <a:off x="5538071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2" name="Flowchart: Extract 701"/>
              <p:cNvSpPr/>
              <p:nvPr/>
            </p:nvSpPr>
            <p:spPr bwMode="auto">
              <a:xfrm flipV="1">
                <a:off x="5651958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3" name="Flowchart: Extract 702"/>
              <p:cNvSpPr/>
              <p:nvPr/>
            </p:nvSpPr>
            <p:spPr bwMode="auto">
              <a:xfrm flipV="1">
                <a:off x="5765845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4" name="Flowchart: Extract 703"/>
              <p:cNvSpPr/>
              <p:nvPr/>
            </p:nvSpPr>
            <p:spPr bwMode="auto">
              <a:xfrm flipV="1">
                <a:off x="5879732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5" name="Flowchart: Extract 704"/>
              <p:cNvSpPr/>
              <p:nvPr/>
            </p:nvSpPr>
            <p:spPr bwMode="auto">
              <a:xfrm flipV="1">
                <a:off x="5993619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06" name="Flowchart: Extract 705"/>
              <p:cNvSpPr/>
              <p:nvPr/>
            </p:nvSpPr>
            <p:spPr bwMode="auto">
              <a:xfrm flipV="1">
                <a:off x="6107506" y="2785062"/>
                <a:ext cx="57449" cy="81386"/>
              </a:xfrm>
              <a:prstGeom prst="flowChartExtract">
                <a:avLst/>
              </a:prstGeom>
              <a:solidFill>
                <a:srgbClr val="FFFF66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688" name="TextBox 687"/>
            <p:cNvSpPr txBox="1"/>
            <p:nvPr/>
          </p:nvSpPr>
          <p:spPr>
            <a:xfrm>
              <a:off x="2972300" y="2692550"/>
              <a:ext cx="986729" cy="177064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Shot 7 – 16 Midpoints</a:t>
              </a:r>
            </a:p>
          </p:txBody>
        </p:sp>
      </p:grpSp>
      <p:grpSp>
        <p:nvGrpSpPr>
          <p:cNvPr id="707" name="Group 706"/>
          <p:cNvGrpSpPr/>
          <p:nvPr/>
        </p:nvGrpSpPr>
        <p:grpSpPr>
          <a:xfrm>
            <a:off x="2977336" y="2984895"/>
            <a:ext cx="3021782" cy="163443"/>
            <a:chOff x="3225447" y="2886239"/>
            <a:chExt cx="3273597" cy="177063"/>
          </a:xfrm>
        </p:grpSpPr>
        <p:grpSp>
          <p:nvGrpSpPr>
            <p:cNvPr id="708" name="Group 707"/>
            <p:cNvGrpSpPr/>
            <p:nvPr/>
          </p:nvGrpSpPr>
          <p:grpSpPr>
            <a:xfrm>
              <a:off x="4733290" y="2981329"/>
              <a:ext cx="1765754" cy="81386"/>
              <a:chOff x="4733290" y="2981329"/>
              <a:chExt cx="1765754" cy="81386"/>
            </a:xfrm>
          </p:grpSpPr>
          <p:sp>
            <p:nvSpPr>
              <p:cNvPr id="710" name="Flowchart: Extract 709"/>
              <p:cNvSpPr/>
              <p:nvPr/>
            </p:nvSpPr>
            <p:spPr bwMode="auto">
              <a:xfrm flipV="1">
                <a:off x="4733290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11" name="Flowchart: Extract 710"/>
              <p:cNvSpPr/>
              <p:nvPr/>
            </p:nvSpPr>
            <p:spPr bwMode="auto">
              <a:xfrm flipV="1">
                <a:off x="6441595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12" name="Straight Connector 711"/>
              <p:cNvCxnSpPr/>
              <p:nvPr/>
            </p:nvCxnSpPr>
            <p:spPr bwMode="auto">
              <a:xfrm>
                <a:off x="4838437" y="2981329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13" name="Flowchart: Extract 712"/>
              <p:cNvSpPr/>
              <p:nvPr/>
            </p:nvSpPr>
            <p:spPr bwMode="auto">
              <a:xfrm flipV="1">
                <a:off x="4847177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14" name="Flowchart: Extract 713"/>
              <p:cNvSpPr/>
              <p:nvPr/>
            </p:nvSpPr>
            <p:spPr bwMode="auto">
              <a:xfrm flipV="1">
                <a:off x="4961064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15" name="Straight Connector 714"/>
              <p:cNvCxnSpPr/>
              <p:nvPr/>
            </p:nvCxnSpPr>
            <p:spPr bwMode="auto">
              <a:xfrm>
                <a:off x="5009138" y="2981329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16" name="Flowchart: Extract 715"/>
              <p:cNvSpPr/>
              <p:nvPr/>
            </p:nvSpPr>
            <p:spPr bwMode="auto">
              <a:xfrm flipV="1">
                <a:off x="5074951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17" name="Flowchart: Extract 716"/>
              <p:cNvSpPr/>
              <p:nvPr/>
            </p:nvSpPr>
            <p:spPr bwMode="auto">
              <a:xfrm flipV="1">
                <a:off x="5188838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18" name="Flowchart: Extract 717"/>
              <p:cNvSpPr/>
              <p:nvPr/>
            </p:nvSpPr>
            <p:spPr bwMode="auto">
              <a:xfrm flipV="1">
                <a:off x="5302725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19" name="Flowchart: Extract 718"/>
              <p:cNvSpPr/>
              <p:nvPr/>
            </p:nvSpPr>
            <p:spPr bwMode="auto">
              <a:xfrm flipV="1">
                <a:off x="5416612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0" name="Flowchart: Extract 719"/>
              <p:cNvSpPr/>
              <p:nvPr/>
            </p:nvSpPr>
            <p:spPr bwMode="auto">
              <a:xfrm flipV="1">
                <a:off x="5530499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1" name="Flowchart: Extract 720"/>
              <p:cNvSpPr/>
              <p:nvPr/>
            </p:nvSpPr>
            <p:spPr bwMode="auto">
              <a:xfrm flipV="1">
                <a:off x="5644386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2" name="Flowchart: Extract 721"/>
              <p:cNvSpPr/>
              <p:nvPr/>
            </p:nvSpPr>
            <p:spPr bwMode="auto">
              <a:xfrm flipV="1">
                <a:off x="5758273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3" name="Flowchart: Extract 722"/>
              <p:cNvSpPr/>
              <p:nvPr/>
            </p:nvSpPr>
            <p:spPr bwMode="auto">
              <a:xfrm flipV="1">
                <a:off x="5872160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4" name="Flowchart: Extract 723"/>
              <p:cNvSpPr/>
              <p:nvPr/>
            </p:nvSpPr>
            <p:spPr bwMode="auto">
              <a:xfrm flipV="1">
                <a:off x="5986047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5" name="Flowchart: Extract 724"/>
              <p:cNvSpPr/>
              <p:nvPr/>
            </p:nvSpPr>
            <p:spPr bwMode="auto">
              <a:xfrm flipV="1">
                <a:off x="6099934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6" name="Flowchart: Extract 725"/>
              <p:cNvSpPr/>
              <p:nvPr/>
            </p:nvSpPr>
            <p:spPr bwMode="auto">
              <a:xfrm flipV="1">
                <a:off x="6213821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27" name="Flowchart: Extract 726"/>
              <p:cNvSpPr/>
              <p:nvPr/>
            </p:nvSpPr>
            <p:spPr bwMode="auto">
              <a:xfrm flipV="1">
                <a:off x="6327708" y="2981329"/>
                <a:ext cx="57449" cy="81386"/>
              </a:xfrm>
              <a:prstGeom prst="flowChartExtract">
                <a:avLst/>
              </a:prstGeom>
              <a:solidFill>
                <a:srgbClr val="00CC66"/>
              </a:solidFill>
              <a:ln w="19050" cap="flat" cmpd="sng" algn="ctr">
                <a:solidFill>
                  <a:srgbClr val="008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709" name="TextBox 708"/>
            <p:cNvSpPr txBox="1"/>
            <p:nvPr/>
          </p:nvSpPr>
          <p:spPr>
            <a:xfrm>
              <a:off x="3225447" y="2886239"/>
              <a:ext cx="986729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8 – 16 Midpoints</a:t>
              </a:r>
            </a:p>
          </p:txBody>
        </p:sp>
      </p:grpSp>
      <p:grpSp>
        <p:nvGrpSpPr>
          <p:cNvPr id="728" name="Group 727"/>
          <p:cNvGrpSpPr/>
          <p:nvPr/>
        </p:nvGrpSpPr>
        <p:grpSpPr>
          <a:xfrm>
            <a:off x="3211010" y="3163680"/>
            <a:ext cx="3008304" cy="163443"/>
            <a:chOff x="3478594" y="3079928"/>
            <a:chExt cx="3258996" cy="177064"/>
          </a:xfrm>
        </p:grpSpPr>
        <p:grpSp>
          <p:nvGrpSpPr>
            <p:cNvPr id="729" name="Group 728"/>
            <p:cNvGrpSpPr/>
            <p:nvPr/>
          </p:nvGrpSpPr>
          <p:grpSpPr>
            <a:xfrm>
              <a:off x="4971836" y="3160260"/>
              <a:ext cx="1765754" cy="81386"/>
              <a:chOff x="4971836" y="3160260"/>
              <a:chExt cx="1765754" cy="81386"/>
            </a:xfrm>
          </p:grpSpPr>
          <p:sp>
            <p:nvSpPr>
              <p:cNvPr id="731" name="Flowchart: Extract 730"/>
              <p:cNvSpPr/>
              <p:nvPr/>
            </p:nvSpPr>
            <p:spPr bwMode="auto">
              <a:xfrm flipV="1">
                <a:off x="4971836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32" name="Flowchart: Extract 731"/>
              <p:cNvSpPr/>
              <p:nvPr/>
            </p:nvSpPr>
            <p:spPr bwMode="auto">
              <a:xfrm flipV="1">
                <a:off x="6680141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33" name="Straight Connector 732"/>
              <p:cNvCxnSpPr/>
              <p:nvPr/>
            </p:nvCxnSpPr>
            <p:spPr bwMode="auto">
              <a:xfrm>
                <a:off x="5076983" y="3160260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34" name="Flowchart: Extract 733"/>
              <p:cNvSpPr/>
              <p:nvPr/>
            </p:nvSpPr>
            <p:spPr bwMode="auto">
              <a:xfrm flipV="1">
                <a:off x="5085723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35" name="Flowchart: Extract 734"/>
              <p:cNvSpPr/>
              <p:nvPr/>
            </p:nvSpPr>
            <p:spPr bwMode="auto">
              <a:xfrm flipV="1">
                <a:off x="5199610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36" name="Straight Connector 735"/>
              <p:cNvCxnSpPr/>
              <p:nvPr/>
            </p:nvCxnSpPr>
            <p:spPr bwMode="auto">
              <a:xfrm>
                <a:off x="5247684" y="3160260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37" name="Flowchart: Extract 736"/>
              <p:cNvSpPr/>
              <p:nvPr/>
            </p:nvSpPr>
            <p:spPr bwMode="auto">
              <a:xfrm flipV="1">
                <a:off x="5313497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38" name="Flowchart: Extract 737"/>
              <p:cNvSpPr/>
              <p:nvPr/>
            </p:nvSpPr>
            <p:spPr bwMode="auto">
              <a:xfrm flipV="1">
                <a:off x="5427384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39" name="Flowchart: Extract 738"/>
              <p:cNvSpPr/>
              <p:nvPr/>
            </p:nvSpPr>
            <p:spPr bwMode="auto">
              <a:xfrm flipV="1">
                <a:off x="5541271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0" name="Flowchart: Extract 739"/>
              <p:cNvSpPr/>
              <p:nvPr/>
            </p:nvSpPr>
            <p:spPr bwMode="auto">
              <a:xfrm flipV="1">
                <a:off x="5655158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1" name="Flowchart: Extract 740"/>
              <p:cNvSpPr/>
              <p:nvPr/>
            </p:nvSpPr>
            <p:spPr bwMode="auto">
              <a:xfrm flipV="1">
                <a:off x="5769045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2" name="Flowchart: Extract 741"/>
              <p:cNvSpPr/>
              <p:nvPr/>
            </p:nvSpPr>
            <p:spPr bwMode="auto">
              <a:xfrm flipV="1">
                <a:off x="5882932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3" name="Flowchart: Extract 742"/>
              <p:cNvSpPr/>
              <p:nvPr/>
            </p:nvSpPr>
            <p:spPr bwMode="auto">
              <a:xfrm flipV="1">
                <a:off x="5996819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4" name="Flowchart: Extract 743"/>
              <p:cNvSpPr/>
              <p:nvPr/>
            </p:nvSpPr>
            <p:spPr bwMode="auto">
              <a:xfrm flipV="1">
                <a:off x="6110706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5" name="Flowchart: Extract 744"/>
              <p:cNvSpPr/>
              <p:nvPr/>
            </p:nvSpPr>
            <p:spPr bwMode="auto">
              <a:xfrm flipV="1">
                <a:off x="6224593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6" name="Flowchart: Extract 745"/>
              <p:cNvSpPr/>
              <p:nvPr/>
            </p:nvSpPr>
            <p:spPr bwMode="auto">
              <a:xfrm flipV="1">
                <a:off x="6338480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7" name="Flowchart: Extract 746"/>
              <p:cNvSpPr/>
              <p:nvPr/>
            </p:nvSpPr>
            <p:spPr bwMode="auto">
              <a:xfrm flipV="1">
                <a:off x="6452367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48" name="Flowchart: Extract 747"/>
              <p:cNvSpPr/>
              <p:nvPr/>
            </p:nvSpPr>
            <p:spPr bwMode="auto">
              <a:xfrm flipV="1">
                <a:off x="6566254" y="3160260"/>
                <a:ext cx="57449" cy="81386"/>
              </a:xfrm>
              <a:prstGeom prst="flowChartExtract">
                <a:avLst/>
              </a:prstGeom>
              <a:solidFill>
                <a:srgbClr val="FF99CC"/>
              </a:solidFill>
              <a:ln w="19050" cap="flat" cmpd="sng" algn="ctr">
                <a:solidFill>
                  <a:srgbClr val="FF66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730" name="TextBox 729"/>
            <p:cNvSpPr txBox="1"/>
            <p:nvPr/>
          </p:nvSpPr>
          <p:spPr>
            <a:xfrm>
              <a:off x="3478594" y="3079928"/>
              <a:ext cx="986729" cy="177064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FF3399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9 – 16 Midpoints</a:t>
              </a:r>
            </a:p>
          </p:txBody>
        </p:sp>
      </p:grpSp>
      <p:grpSp>
        <p:nvGrpSpPr>
          <p:cNvPr id="749" name="Group 748"/>
          <p:cNvGrpSpPr/>
          <p:nvPr/>
        </p:nvGrpSpPr>
        <p:grpSpPr>
          <a:xfrm>
            <a:off x="3444685" y="3342473"/>
            <a:ext cx="2977893" cy="163443"/>
            <a:chOff x="3731741" y="3273617"/>
            <a:chExt cx="3226051" cy="177063"/>
          </a:xfrm>
        </p:grpSpPr>
        <p:grpSp>
          <p:nvGrpSpPr>
            <p:cNvPr id="750" name="Group 749"/>
            <p:cNvGrpSpPr/>
            <p:nvPr/>
          </p:nvGrpSpPr>
          <p:grpSpPr>
            <a:xfrm>
              <a:off x="5192038" y="3356527"/>
              <a:ext cx="1765754" cy="81386"/>
              <a:chOff x="5192038" y="3356527"/>
              <a:chExt cx="1765754" cy="81386"/>
            </a:xfrm>
          </p:grpSpPr>
          <p:sp>
            <p:nvSpPr>
              <p:cNvPr id="752" name="Flowchart: Extract 751"/>
              <p:cNvSpPr/>
              <p:nvPr/>
            </p:nvSpPr>
            <p:spPr bwMode="auto">
              <a:xfrm flipV="1">
                <a:off x="5192038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53" name="Flowchart: Extract 752"/>
              <p:cNvSpPr/>
              <p:nvPr/>
            </p:nvSpPr>
            <p:spPr bwMode="auto">
              <a:xfrm flipV="1">
                <a:off x="6900343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54" name="Straight Connector 753"/>
              <p:cNvCxnSpPr/>
              <p:nvPr/>
            </p:nvCxnSpPr>
            <p:spPr bwMode="auto">
              <a:xfrm>
                <a:off x="5297185" y="3356527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55" name="Flowchart: Extract 754"/>
              <p:cNvSpPr/>
              <p:nvPr/>
            </p:nvSpPr>
            <p:spPr bwMode="auto">
              <a:xfrm flipV="1">
                <a:off x="5305925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56" name="Flowchart: Extract 755"/>
              <p:cNvSpPr/>
              <p:nvPr/>
            </p:nvSpPr>
            <p:spPr bwMode="auto">
              <a:xfrm flipV="1">
                <a:off x="5419812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57" name="Straight Connector 756"/>
              <p:cNvCxnSpPr/>
              <p:nvPr/>
            </p:nvCxnSpPr>
            <p:spPr bwMode="auto">
              <a:xfrm>
                <a:off x="5467886" y="3356527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58" name="Flowchart: Extract 757"/>
              <p:cNvSpPr/>
              <p:nvPr/>
            </p:nvSpPr>
            <p:spPr bwMode="auto">
              <a:xfrm flipV="1">
                <a:off x="5533699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59" name="Flowchart: Extract 758"/>
              <p:cNvSpPr/>
              <p:nvPr/>
            </p:nvSpPr>
            <p:spPr bwMode="auto">
              <a:xfrm flipV="1">
                <a:off x="5647586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0" name="Flowchart: Extract 759"/>
              <p:cNvSpPr/>
              <p:nvPr/>
            </p:nvSpPr>
            <p:spPr bwMode="auto">
              <a:xfrm flipV="1">
                <a:off x="5761473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1" name="Flowchart: Extract 760"/>
              <p:cNvSpPr/>
              <p:nvPr/>
            </p:nvSpPr>
            <p:spPr bwMode="auto">
              <a:xfrm flipV="1">
                <a:off x="5875360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2" name="Flowchart: Extract 761"/>
              <p:cNvSpPr/>
              <p:nvPr/>
            </p:nvSpPr>
            <p:spPr bwMode="auto">
              <a:xfrm flipV="1">
                <a:off x="5989247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3" name="Flowchart: Extract 762"/>
              <p:cNvSpPr/>
              <p:nvPr/>
            </p:nvSpPr>
            <p:spPr bwMode="auto">
              <a:xfrm flipV="1">
                <a:off x="6103134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4" name="Flowchart: Extract 763"/>
              <p:cNvSpPr/>
              <p:nvPr/>
            </p:nvSpPr>
            <p:spPr bwMode="auto">
              <a:xfrm flipV="1">
                <a:off x="6217021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5" name="Flowchart: Extract 764"/>
              <p:cNvSpPr/>
              <p:nvPr/>
            </p:nvSpPr>
            <p:spPr bwMode="auto">
              <a:xfrm flipV="1">
                <a:off x="6330908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6" name="Flowchart: Extract 765"/>
              <p:cNvSpPr/>
              <p:nvPr/>
            </p:nvSpPr>
            <p:spPr bwMode="auto">
              <a:xfrm flipV="1">
                <a:off x="6444795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7" name="Flowchart: Extract 766"/>
              <p:cNvSpPr/>
              <p:nvPr/>
            </p:nvSpPr>
            <p:spPr bwMode="auto">
              <a:xfrm flipV="1">
                <a:off x="6558682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8" name="Flowchart: Extract 767"/>
              <p:cNvSpPr/>
              <p:nvPr/>
            </p:nvSpPr>
            <p:spPr bwMode="auto">
              <a:xfrm flipV="1">
                <a:off x="6672569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69" name="Flowchart: Extract 768"/>
              <p:cNvSpPr/>
              <p:nvPr/>
            </p:nvSpPr>
            <p:spPr bwMode="auto">
              <a:xfrm flipV="1">
                <a:off x="6786456" y="3356527"/>
                <a:ext cx="57449" cy="81386"/>
              </a:xfrm>
              <a:prstGeom prst="flowChartExtract">
                <a:avLst/>
              </a:pr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751" name="TextBox 750"/>
            <p:cNvSpPr txBox="1"/>
            <p:nvPr/>
          </p:nvSpPr>
          <p:spPr>
            <a:xfrm>
              <a:off x="3731741" y="3273617"/>
              <a:ext cx="1031880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10 – 16 Midpoints</a:t>
              </a:r>
            </a:p>
          </p:txBody>
        </p:sp>
      </p:grpSp>
      <p:grpSp>
        <p:nvGrpSpPr>
          <p:cNvPr id="770" name="Group 769"/>
          <p:cNvGrpSpPr/>
          <p:nvPr/>
        </p:nvGrpSpPr>
        <p:grpSpPr>
          <a:xfrm>
            <a:off x="3678359" y="3521258"/>
            <a:ext cx="2964414" cy="163443"/>
            <a:chOff x="3984888" y="3467306"/>
            <a:chExt cx="3211449" cy="177064"/>
          </a:xfrm>
        </p:grpSpPr>
        <p:grpSp>
          <p:nvGrpSpPr>
            <p:cNvPr id="771" name="Group 770"/>
            <p:cNvGrpSpPr/>
            <p:nvPr/>
          </p:nvGrpSpPr>
          <p:grpSpPr>
            <a:xfrm>
              <a:off x="5430583" y="3544741"/>
              <a:ext cx="1765754" cy="81386"/>
              <a:chOff x="5430583" y="3544741"/>
              <a:chExt cx="1765754" cy="81386"/>
            </a:xfrm>
          </p:grpSpPr>
          <p:sp>
            <p:nvSpPr>
              <p:cNvPr id="773" name="Flowchart: Extract 772"/>
              <p:cNvSpPr/>
              <p:nvPr/>
            </p:nvSpPr>
            <p:spPr bwMode="auto">
              <a:xfrm flipV="1">
                <a:off x="5430583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74" name="Flowchart: Extract 773"/>
              <p:cNvSpPr/>
              <p:nvPr/>
            </p:nvSpPr>
            <p:spPr bwMode="auto">
              <a:xfrm flipV="1">
                <a:off x="7138888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75" name="Straight Connector 774"/>
              <p:cNvCxnSpPr/>
              <p:nvPr/>
            </p:nvCxnSpPr>
            <p:spPr bwMode="auto">
              <a:xfrm>
                <a:off x="5535730" y="3544741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6" name="Flowchart: Extract 775"/>
              <p:cNvSpPr/>
              <p:nvPr/>
            </p:nvSpPr>
            <p:spPr bwMode="auto">
              <a:xfrm flipV="1">
                <a:off x="5544470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77" name="Flowchart: Extract 776"/>
              <p:cNvSpPr/>
              <p:nvPr/>
            </p:nvSpPr>
            <p:spPr bwMode="auto">
              <a:xfrm flipV="1">
                <a:off x="5658357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78" name="Straight Connector 777"/>
              <p:cNvCxnSpPr/>
              <p:nvPr/>
            </p:nvCxnSpPr>
            <p:spPr bwMode="auto">
              <a:xfrm>
                <a:off x="5706431" y="3544741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9" name="Flowchart: Extract 778"/>
              <p:cNvSpPr/>
              <p:nvPr/>
            </p:nvSpPr>
            <p:spPr bwMode="auto">
              <a:xfrm flipV="1">
                <a:off x="5772244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0" name="Flowchart: Extract 779"/>
              <p:cNvSpPr/>
              <p:nvPr/>
            </p:nvSpPr>
            <p:spPr bwMode="auto">
              <a:xfrm flipV="1">
                <a:off x="5886131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1" name="Flowchart: Extract 780"/>
              <p:cNvSpPr/>
              <p:nvPr/>
            </p:nvSpPr>
            <p:spPr bwMode="auto">
              <a:xfrm flipV="1">
                <a:off x="6000018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2" name="Flowchart: Extract 781"/>
              <p:cNvSpPr/>
              <p:nvPr/>
            </p:nvSpPr>
            <p:spPr bwMode="auto">
              <a:xfrm flipV="1">
                <a:off x="6113905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3" name="Flowchart: Extract 782"/>
              <p:cNvSpPr/>
              <p:nvPr/>
            </p:nvSpPr>
            <p:spPr bwMode="auto">
              <a:xfrm flipV="1">
                <a:off x="6227792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4" name="Flowchart: Extract 783"/>
              <p:cNvSpPr/>
              <p:nvPr/>
            </p:nvSpPr>
            <p:spPr bwMode="auto">
              <a:xfrm flipV="1">
                <a:off x="6341679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5" name="Flowchart: Extract 784"/>
              <p:cNvSpPr/>
              <p:nvPr/>
            </p:nvSpPr>
            <p:spPr bwMode="auto">
              <a:xfrm flipV="1">
                <a:off x="6455566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6" name="Flowchart: Extract 785"/>
              <p:cNvSpPr/>
              <p:nvPr/>
            </p:nvSpPr>
            <p:spPr bwMode="auto">
              <a:xfrm flipV="1">
                <a:off x="6569453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7" name="Flowchart: Extract 786"/>
              <p:cNvSpPr/>
              <p:nvPr/>
            </p:nvSpPr>
            <p:spPr bwMode="auto">
              <a:xfrm flipV="1">
                <a:off x="6683340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8" name="Flowchart: Extract 787"/>
              <p:cNvSpPr/>
              <p:nvPr/>
            </p:nvSpPr>
            <p:spPr bwMode="auto">
              <a:xfrm flipV="1">
                <a:off x="6797227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89" name="Flowchart: Extract 788"/>
              <p:cNvSpPr/>
              <p:nvPr/>
            </p:nvSpPr>
            <p:spPr bwMode="auto">
              <a:xfrm flipV="1">
                <a:off x="6911114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90" name="Flowchart: Extract 789"/>
              <p:cNvSpPr/>
              <p:nvPr/>
            </p:nvSpPr>
            <p:spPr bwMode="auto">
              <a:xfrm flipV="1">
                <a:off x="7025001" y="3544741"/>
                <a:ext cx="57449" cy="81386"/>
              </a:xfrm>
              <a:prstGeom prst="flowChartExtract">
                <a:avLst/>
              </a:prstGeom>
              <a:solidFill>
                <a:srgbClr val="FF5050"/>
              </a:solidFill>
              <a:ln w="19050" cap="flat" cmpd="sng" algn="ctr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772" name="TextBox 771"/>
            <p:cNvSpPr txBox="1"/>
            <p:nvPr/>
          </p:nvSpPr>
          <p:spPr>
            <a:xfrm>
              <a:off x="3984888" y="3467306"/>
              <a:ext cx="1031881" cy="177064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C0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11 – 16 Midpoints</a:t>
              </a:r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3912032" y="3700048"/>
            <a:ext cx="2934004" cy="163443"/>
            <a:chOff x="4238035" y="3660995"/>
            <a:chExt cx="3178504" cy="177064"/>
          </a:xfrm>
        </p:grpSpPr>
        <p:grpSp>
          <p:nvGrpSpPr>
            <p:cNvPr id="792" name="Group 791"/>
            <p:cNvGrpSpPr/>
            <p:nvPr/>
          </p:nvGrpSpPr>
          <p:grpSpPr>
            <a:xfrm>
              <a:off x="5650785" y="3741008"/>
              <a:ext cx="1765754" cy="81386"/>
              <a:chOff x="5650785" y="3741008"/>
              <a:chExt cx="1765754" cy="81386"/>
            </a:xfrm>
          </p:grpSpPr>
          <p:sp>
            <p:nvSpPr>
              <p:cNvPr id="794" name="Flowchart: Extract 793"/>
              <p:cNvSpPr/>
              <p:nvPr/>
            </p:nvSpPr>
            <p:spPr bwMode="auto">
              <a:xfrm flipV="1">
                <a:off x="5650785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95" name="Flowchart: Extract 794"/>
              <p:cNvSpPr/>
              <p:nvPr/>
            </p:nvSpPr>
            <p:spPr bwMode="auto">
              <a:xfrm flipV="1">
                <a:off x="7359090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96" name="Straight Connector 795"/>
              <p:cNvCxnSpPr/>
              <p:nvPr/>
            </p:nvCxnSpPr>
            <p:spPr bwMode="auto">
              <a:xfrm>
                <a:off x="5755932" y="3741008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97" name="Flowchart: Extract 796"/>
              <p:cNvSpPr/>
              <p:nvPr/>
            </p:nvSpPr>
            <p:spPr bwMode="auto">
              <a:xfrm flipV="1">
                <a:off x="5764672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798" name="Flowchart: Extract 797"/>
              <p:cNvSpPr/>
              <p:nvPr/>
            </p:nvSpPr>
            <p:spPr bwMode="auto">
              <a:xfrm flipV="1">
                <a:off x="5878559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799" name="Straight Connector 798"/>
              <p:cNvCxnSpPr/>
              <p:nvPr/>
            </p:nvCxnSpPr>
            <p:spPr bwMode="auto">
              <a:xfrm>
                <a:off x="5926633" y="3741008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00" name="Flowchart: Extract 799"/>
              <p:cNvSpPr/>
              <p:nvPr/>
            </p:nvSpPr>
            <p:spPr bwMode="auto">
              <a:xfrm flipV="1">
                <a:off x="5992446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1" name="Flowchart: Extract 800"/>
              <p:cNvSpPr/>
              <p:nvPr/>
            </p:nvSpPr>
            <p:spPr bwMode="auto">
              <a:xfrm flipV="1">
                <a:off x="6106333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2" name="Flowchart: Extract 801"/>
              <p:cNvSpPr/>
              <p:nvPr/>
            </p:nvSpPr>
            <p:spPr bwMode="auto">
              <a:xfrm flipV="1">
                <a:off x="6220220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3" name="Flowchart: Extract 802"/>
              <p:cNvSpPr/>
              <p:nvPr/>
            </p:nvSpPr>
            <p:spPr bwMode="auto">
              <a:xfrm flipV="1">
                <a:off x="6334107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4" name="Flowchart: Extract 803"/>
              <p:cNvSpPr/>
              <p:nvPr/>
            </p:nvSpPr>
            <p:spPr bwMode="auto">
              <a:xfrm flipV="1">
                <a:off x="6447994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5" name="Flowchart: Extract 804"/>
              <p:cNvSpPr/>
              <p:nvPr/>
            </p:nvSpPr>
            <p:spPr bwMode="auto">
              <a:xfrm flipV="1">
                <a:off x="6561881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6" name="Flowchart: Extract 805"/>
              <p:cNvSpPr/>
              <p:nvPr/>
            </p:nvSpPr>
            <p:spPr bwMode="auto">
              <a:xfrm flipV="1">
                <a:off x="6675768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7" name="Flowchart: Extract 806"/>
              <p:cNvSpPr/>
              <p:nvPr/>
            </p:nvSpPr>
            <p:spPr bwMode="auto">
              <a:xfrm flipV="1">
                <a:off x="6789655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8" name="Flowchart: Extract 807"/>
              <p:cNvSpPr/>
              <p:nvPr/>
            </p:nvSpPr>
            <p:spPr bwMode="auto">
              <a:xfrm flipV="1">
                <a:off x="6903542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09" name="Flowchart: Extract 808"/>
              <p:cNvSpPr/>
              <p:nvPr/>
            </p:nvSpPr>
            <p:spPr bwMode="auto">
              <a:xfrm flipV="1">
                <a:off x="7017429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10" name="Flowchart: Extract 809"/>
              <p:cNvSpPr/>
              <p:nvPr/>
            </p:nvSpPr>
            <p:spPr bwMode="auto">
              <a:xfrm flipV="1">
                <a:off x="7131316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11" name="Flowchart: Extract 810"/>
              <p:cNvSpPr/>
              <p:nvPr/>
            </p:nvSpPr>
            <p:spPr bwMode="auto">
              <a:xfrm flipV="1">
                <a:off x="7245203" y="3741008"/>
                <a:ext cx="57449" cy="81386"/>
              </a:xfrm>
              <a:prstGeom prst="flowChartExtract">
                <a:avLst/>
              </a:prstGeom>
              <a:solidFill>
                <a:srgbClr val="33CCFF"/>
              </a:solidFill>
              <a:ln w="19050" cap="flat" cmpd="sng" algn="ctr">
                <a:solidFill>
                  <a:srgbClr val="006699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793" name="TextBox 792"/>
            <p:cNvSpPr txBox="1"/>
            <p:nvPr/>
          </p:nvSpPr>
          <p:spPr>
            <a:xfrm>
              <a:off x="4238035" y="3660995"/>
              <a:ext cx="1031880" cy="177064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chemeClr val="accent6">
                      <a:lumMod val="7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12 – 16 Midpoints</a:t>
              </a:r>
            </a:p>
          </p:txBody>
        </p:sp>
      </p:grpSp>
      <p:grpSp>
        <p:nvGrpSpPr>
          <p:cNvPr id="812" name="Group 811"/>
          <p:cNvGrpSpPr/>
          <p:nvPr/>
        </p:nvGrpSpPr>
        <p:grpSpPr>
          <a:xfrm>
            <a:off x="4145707" y="3878850"/>
            <a:ext cx="2921239" cy="163443"/>
            <a:chOff x="4491182" y="3854684"/>
            <a:chExt cx="3164676" cy="177063"/>
          </a:xfrm>
        </p:grpSpPr>
        <p:grpSp>
          <p:nvGrpSpPr>
            <p:cNvPr id="813" name="Group 812"/>
            <p:cNvGrpSpPr/>
            <p:nvPr/>
          </p:nvGrpSpPr>
          <p:grpSpPr>
            <a:xfrm>
              <a:off x="5890104" y="3939280"/>
              <a:ext cx="1765754" cy="81386"/>
              <a:chOff x="5890104" y="3939280"/>
              <a:chExt cx="1765754" cy="81386"/>
            </a:xfrm>
          </p:grpSpPr>
          <p:sp>
            <p:nvSpPr>
              <p:cNvPr id="815" name="Flowchart: Extract 814"/>
              <p:cNvSpPr/>
              <p:nvPr/>
            </p:nvSpPr>
            <p:spPr bwMode="auto">
              <a:xfrm flipV="1">
                <a:off x="5890104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16" name="Flowchart: Extract 815"/>
              <p:cNvSpPr/>
              <p:nvPr/>
            </p:nvSpPr>
            <p:spPr bwMode="auto">
              <a:xfrm flipV="1">
                <a:off x="7598409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817" name="Straight Connector 816"/>
              <p:cNvCxnSpPr/>
              <p:nvPr/>
            </p:nvCxnSpPr>
            <p:spPr bwMode="auto">
              <a:xfrm>
                <a:off x="5995251" y="3939280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18" name="Flowchart: Extract 817"/>
              <p:cNvSpPr/>
              <p:nvPr/>
            </p:nvSpPr>
            <p:spPr bwMode="auto">
              <a:xfrm flipV="1">
                <a:off x="6003991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19" name="Flowchart: Extract 818"/>
              <p:cNvSpPr/>
              <p:nvPr/>
            </p:nvSpPr>
            <p:spPr bwMode="auto">
              <a:xfrm flipV="1">
                <a:off x="6117878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820" name="Straight Connector 819"/>
              <p:cNvCxnSpPr/>
              <p:nvPr/>
            </p:nvCxnSpPr>
            <p:spPr bwMode="auto">
              <a:xfrm>
                <a:off x="6165952" y="3939280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21" name="Flowchart: Extract 820"/>
              <p:cNvSpPr/>
              <p:nvPr/>
            </p:nvSpPr>
            <p:spPr bwMode="auto">
              <a:xfrm flipV="1">
                <a:off x="6231765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2" name="Flowchart: Extract 821"/>
              <p:cNvSpPr/>
              <p:nvPr/>
            </p:nvSpPr>
            <p:spPr bwMode="auto">
              <a:xfrm flipV="1">
                <a:off x="6345652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3" name="Flowchart: Extract 822"/>
              <p:cNvSpPr/>
              <p:nvPr/>
            </p:nvSpPr>
            <p:spPr bwMode="auto">
              <a:xfrm flipV="1">
                <a:off x="6459539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4" name="Flowchart: Extract 823"/>
              <p:cNvSpPr/>
              <p:nvPr/>
            </p:nvSpPr>
            <p:spPr bwMode="auto">
              <a:xfrm flipV="1">
                <a:off x="6573426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5" name="Flowchart: Extract 824"/>
              <p:cNvSpPr/>
              <p:nvPr/>
            </p:nvSpPr>
            <p:spPr bwMode="auto">
              <a:xfrm flipV="1">
                <a:off x="6687313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6" name="Flowchart: Extract 825"/>
              <p:cNvSpPr/>
              <p:nvPr/>
            </p:nvSpPr>
            <p:spPr bwMode="auto">
              <a:xfrm flipV="1">
                <a:off x="6801200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7" name="Flowchart: Extract 826"/>
              <p:cNvSpPr/>
              <p:nvPr/>
            </p:nvSpPr>
            <p:spPr bwMode="auto">
              <a:xfrm flipV="1">
                <a:off x="6915087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8" name="Flowchart: Extract 827"/>
              <p:cNvSpPr/>
              <p:nvPr/>
            </p:nvSpPr>
            <p:spPr bwMode="auto">
              <a:xfrm flipV="1">
                <a:off x="7028974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29" name="Flowchart: Extract 828"/>
              <p:cNvSpPr/>
              <p:nvPr/>
            </p:nvSpPr>
            <p:spPr bwMode="auto">
              <a:xfrm flipV="1">
                <a:off x="7142861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30" name="Flowchart: Extract 829"/>
              <p:cNvSpPr/>
              <p:nvPr/>
            </p:nvSpPr>
            <p:spPr bwMode="auto">
              <a:xfrm flipV="1">
                <a:off x="7256748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31" name="Flowchart: Extract 830"/>
              <p:cNvSpPr/>
              <p:nvPr/>
            </p:nvSpPr>
            <p:spPr bwMode="auto">
              <a:xfrm flipV="1">
                <a:off x="7370635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32" name="Flowchart: Extract 831"/>
              <p:cNvSpPr/>
              <p:nvPr/>
            </p:nvSpPr>
            <p:spPr bwMode="auto">
              <a:xfrm flipV="1">
                <a:off x="7484522" y="3939280"/>
                <a:ext cx="57449" cy="81386"/>
              </a:xfrm>
              <a:prstGeom prst="flowChartExtract">
                <a:avLst/>
              </a:prstGeom>
              <a:solidFill>
                <a:srgbClr val="CC99FF"/>
              </a:solidFill>
              <a:ln w="19050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814" name="TextBox 813"/>
            <p:cNvSpPr txBox="1"/>
            <p:nvPr/>
          </p:nvSpPr>
          <p:spPr>
            <a:xfrm>
              <a:off x="4491182" y="3854684"/>
              <a:ext cx="1031881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FF00FF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13 – 16 Midpoints</a:t>
              </a:r>
            </a:p>
          </p:txBody>
        </p:sp>
      </p:grpSp>
      <p:grpSp>
        <p:nvGrpSpPr>
          <p:cNvPr id="833" name="Group 832"/>
          <p:cNvGrpSpPr/>
          <p:nvPr/>
        </p:nvGrpSpPr>
        <p:grpSpPr>
          <a:xfrm>
            <a:off x="4379381" y="4057625"/>
            <a:ext cx="2890829" cy="163443"/>
            <a:chOff x="4744329" y="4048370"/>
            <a:chExt cx="3131731" cy="177063"/>
          </a:xfrm>
        </p:grpSpPr>
        <p:grpSp>
          <p:nvGrpSpPr>
            <p:cNvPr id="834" name="Group 833"/>
            <p:cNvGrpSpPr/>
            <p:nvPr/>
          </p:nvGrpSpPr>
          <p:grpSpPr>
            <a:xfrm>
              <a:off x="6110306" y="4135547"/>
              <a:ext cx="1765754" cy="81386"/>
              <a:chOff x="6110306" y="4135547"/>
              <a:chExt cx="1765754" cy="81386"/>
            </a:xfrm>
          </p:grpSpPr>
          <p:sp>
            <p:nvSpPr>
              <p:cNvPr id="836" name="Flowchart: Extract 835"/>
              <p:cNvSpPr/>
              <p:nvPr/>
            </p:nvSpPr>
            <p:spPr bwMode="auto">
              <a:xfrm flipV="1">
                <a:off x="6110306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37" name="Flowchart: Extract 836"/>
              <p:cNvSpPr/>
              <p:nvPr/>
            </p:nvSpPr>
            <p:spPr bwMode="auto">
              <a:xfrm flipV="1">
                <a:off x="7818611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838" name="Straight Connector 837"/>
              <p:cNvCxnSpPr/>
              <p:nvPr/>
            </p:nvCxnSpPr>
            <p:spPr bwMode="auto">
              <a:xfrm>
                <a:off x="6215453" y="4135547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39" name="Flowchart: Extract 838"/>
              <p:cNvSpPr/>
              <p:nvPr/>
            </p:nvSpPr>
            <p:spPr bwMode="auto">
              <a:xfrm flipV="1">
                <a:off x="6224193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0" name="Flowchart: Extract 839"/>
              <p:cNvSpPr/>
              <p:nvPr/>
            </p:nvSpPr>
            <p:spPr bwMode="auto">
              <a:xfrm flipV="1">
                <a:off x="6338080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cxnSp>
            <p:nvCxnSpPr>
              <p:cNvPr id="841" name="Straight Connector 840"/>
              <p:cNvCxnSpPr/>
              <p:nvPr/>
            </p:nvCxnSpPr>
            <p:spPr bwMode="auto">
              <a:xfrm>
                <a:off x="6386154" y="4135547"/>
                <a:ext cx="17856" cy="1244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42" name="Flowchart: Extract 841"/>
              <p:cNvSpPr/>
              <p:nvPr/>
            </p:nvSpPr>
            <p:spPr bwMode="auto">
              <a:xfrm flipV="1">
                <a:off x="6451967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3" name="Flowchart: Extract 842"/>
              <p:cNvSpPr/>
              <p:nvPr/>
            </p:nvSpPr>
            <p:spPr bwMode="auto">
              <a:xfrm flipV="1">
                <a:off x="6565854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4" name="Flowchart: Extract 843"/>
              <p:cNvSpPr/>
              <p:nvPr/>
            </p:nvSpPr>
            <p:spPr bwMode="auto">
              <a:xfrm flipV="1">
                <a:off x="6679741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5" name="Flowchart: Extract 844"/>
              <p:cNvSpPr/>
              <p:nvPr/>
            </p:nvSpPr>
            <p:spPr bwMode="auto">
              <a:xfrm flipV="1">
                <a:off x="6793628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6" name="Flowchart: Extract 845"/>
              <p:cNvSpPr/>
              <p:nvPr/>
            </p:nvSpPr>
            <p:spPr bwMode="auto">
              <a:xfrm flipV="1">
                <a:off x="6907515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7" name="Flowchart: Extract 846"/>
              <p:cNvSpPr/>
              <p:nvPr/>
            </p:nvSpPr>
            <p:spPr bwMode="auto">
              <a:xfrm flipV="1">
                <a:off x="7021402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8" name="Flowchart: Extract 847"/>
              <p:cNvSpPr/>
              <p:nvPr/>
            </p:nvSpPr>
            <p:spPr bwMode="auto">
              <a:xfrm flipV="1">
                <a:off x="7135289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49" name="Flowchart: Extract 848"/>
              <p:cNvSpPr/>
              <p:nvPr/>
            </p:nvSpPr>
            <p:spPr bwMode="auto">
              <a:xfrm flipV="1">
                <a:off x="7249176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0" name="Flowchart: Extract 849"/>
              <p:cNvSpPr/>
              <p:nvPr/>
            </p:nvSpPr>
            <p:spPr bwMode="auto">
              <a:xfrm flipV="1">
                <a:off x="7363063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1" name="Flowchart: Extract 850"/>
              <p:cNvSpPr/>
              <p:nvPr/>
            </p:nvSpPr>
            <p:spPr bwMode="auto">
              <a:xfrm flipV="1">
                <a:off x="7476950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2" name="Flowchart: Extract 851"/>
              <p:cNvSpPr/>
              <p:nvPr/>
            </p:nvSpPr>
            <p:spPr bwMode="auto">
              <a:xfrm flipV="1">
                <a:off x="7590837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3" name="Flowchart: Extract 852"/>
              <p:cNvSpPr/>
              <p:nvPr/>
            </p:nvSpPr>
            <p:spPr bwMode="auto">
              <a:xfrm flipV="1">
                <a:off x="7704724" y="4135547"/>
                <a:ext cx="57449" cy="81386"/>
              </a:xfrm>
              <a:prstGeom prst="flowChartExtract">
                <a:avLst/>
              </a:prstGeom>
              <a:solidFill>
                <a:schemeClr val="bg1">
                  <a:lumMod val="65000"/>
                </a:schemeClr>
              </a:solidFill>
              <a:ln w="19050" cap="flat" cmpd="sng" algn="ctr">
                <a:solidFill>
                  <a:srgbClr val="0000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835" name="TextBox 834"/>
            <p:cNvSpPr txBox="1"/>
            <p:nvPr/>
          </p:nvSpPr>
          <p:spPr>
            <a:xfrm>
              <a:off x="4744329" y="4048370"/>
              <a:ext cx="1031880" cy="177063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462" b="1" dirty="0">
                  <a:solidFill>
                    <a:srgbClr val="0000CC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14 – 16 Midpoints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354995" y="5288310"/>
            <a:ext cx="5137125" cy="877315"/>
            <a:chOff x="2551244" y="5443252"/>
            <a:chExt cx="5565219" cy="950425"/>
          </a:xfrm>
        </p:grpSpPr>
        <p:grpSp>
          <p:nvGrpSpPr>
            <p:cNvPr id="590" name="Group 589"/>
            <p:cNvGrpSpPr/>
            <p:nvPr/>
          </p:nvGrpSpPr>
          <p:grpSpPr>
            <a:xfrm>
              <a:off x="2899136" y="6147874"/>
              <a:ext cx="641167" cy="245803"/>
              <a:chOff x="2899136" y="6086230"/>
              <a:chExt cx="641167" cy="245803"/>
            </a:xfrm>
          </p:grpSpPr>
          <p:sp>
            <p:nvSpPr>
              <p:cNvPr id="591" name="Oval 590"/>
              <p:cNvSpPr>
                <a:spLocks noChangeAspect="1"/>
              </p:cNvSpPr>
              <p:nvPr/>
            </p:nvSpPr>
            <p:spPr bwMode="auto">
              <a:xfrm>
                <a:off x="3128963" y="6162430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592" name="Oval 591"/>
              <p:cNvSpPr>
                <a:spLocks noChangeAspect="1"/>
              </p:cNvSpPr>
              <p:nvPr/>
            </p:nvSpPr>
            <p:spPr bwMode="auto">
              <a:xfrm>
                <a:off x="3262094" y="6162430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593" name="Oval 592"/>
              <p:cNvSpPr>
                <a:spLocks noChangeAspect="1"/>
              </p:cNvSpPr>
              <p:nvPr/>
            </p:nvSpPr>
            <p:spPr bwMode="auto">
              <a:xfrm>
                <a:off x="3353183" y="6086230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594" name="Oval 593"/>
              <p:cNvSpPr>
                <a:spLocks noChangeAspect="1"/>
              </p:cNvSpPr>
              <p:nvPr/>
            </p:nvSpPr>
            <p:spPr bwMode="auto">
              <a:xfrm>
                <a:off x="3465294" y="6086230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595" name="Oval 594"/>
              <p:cNvSpPr>
                <a:spLocks noChangeAspect="1"/>
              </p:cNvSpPr>
              <p:nvPr/>
            </p:nvSpPr>
            <p:spPr bwMode="auto">
              <a:xfrm>
                <a:off x="2899136" y="62570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596" name="Oval 595"/>
              <p:cNvSpPr>
                <a:spLocks noChangeAspect="1"/>
              </p:cNvSpPr>
              <p:nvPr/>
            </p:nvSpPr>
            <p:spPr bwMode="auto">
              <a:xfrm>
                <a:off x="3015101" y="62570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  <p:sp>
          <p:nvSpPr>
            <p:cNvPr id="597" name="Oval 596"/>
            <p:cNvSpPr>
              <a:spLocks noChangeAspect="1"/>
            </p:cNvSpPr>
            <p:nvPr/>
          </p:nvSpPr>
          <p:spPr bwMode="auto">
            <a:xfrm>
              <a:off x="2667208" y="6318668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>
                <a:latin typeface="Arial" charset="0"/>
              </a:endParaRPr>
            </a:p>
          </p:txBody>
        </p:sp>
        <p:sp>
          <p:nvSpPr>
            <p:cNvPr id="598" name="Oval 597"/>
            <p:cNvSpPr>
              <a:spLocks noChangeAspect="1"/>
            </p:cNvSpPr>
            <p:nvPr/>
          </p:nvSpPr>
          <p:spPr bwMode="auto">
            <a:xfrm>
              <a:off x="2783172" y="6318668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>
                <a:latin typeface="Arial" charset="0"/>
              </a:endParaRPr>
            </a:p>
          </p:txBody>
        </p:sp>
        <p:sp>
          <p:nvSpPr>
            <p:cNvPr id="600" name="Oval 599"/>
            <p:cNvSpPr>
              <a:spLocks noChangeAspect="1"/>
            </p:cNvSpPr>
            <p:nvPr/>
          </p:nvSpPr>
          <p:spPr bwMode="auto">
            <a:xfrm>
              <a:off x="2551244" y="6318668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>
                <a:latin typeface="Arial" charset="0"/>
              </a:endParaRPr>
            </a:p>
          </p:txBody>
        </p:sp>
        <p:grpSp>
          <p:nvGrpSpPr>
            <p:cNvPr id="854" name="Group 853"/>
            <p:cNvGrpSpPr/>
            <p:nvPr/>
          </p:nvGrpSpPr>
          <p:grpSpPr>
            <a:xfrm>
              <a:off x="3581968" y="5443252"/>
              <a:ext cx="4534495" cy="639686"/>
              <a:chOff x="3581968" y="5381608"/>
              <a:chExt cx="4534495" cy="639686"/>
            </a:xfrm>
          </p:grpSpPr>
          <p:sp>
            <p:nvSpPr>
              <p:cNvPr id="855" name="Oval 854"/>
              <p:cNvSpPr>
                <a:spLocks noChangeAspect="1"/>
              </p:cNvSpPr>
              <p:nvPr/>
            </p:nvSpPr>
            <p:spPr bwMode="auto">
              <a:xfrm>
                <a:off x="3811795" y="5851691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6" name="Oval 855"/>
              <p:cNvSpPr>
                <a:spLocks noChangeAspect="1"/>
              </p:cNvSpPr>
              <p:nvPr/>
            </p:nvSpPr>
            <p:spPr bwMode="auto">
              <a:xfrm>
                <a:off x="3944926" y="5851691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7" name="Oval 856"/>
              <p:cNvSpPr>
                <a:spLocks noChangeAspect="1"/>
              </p:cNvSpPr>
              <p:nvPr/>
            </p:nvSpPr>
            <p:spPr bwMode="auto">
              <a:xfrm>
                <a:off x="4036015" y="5735911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8" name="Oval 857"/>
              <p:cNvSpPr>
                <a:spLocks noChangeAspect="1"/>
              </p:cNvSpPr>
              <p:nvPr/>
            </p:nvSpPr>
            <p:spPr bwMode="auto">
              <a:xfrm>
                <a:off x="4148126" y="5735911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59" name="Oval 858"/>
              <p:cNvSpPr>
                <a:spLocks noChangeAspect="1"/>
              </p:cNvSpPr>
              <p:nvPr/>
            </p:nvSpPr>
            <p:spPr bwMode="auto">
              <a:xfrm>
                <a:off x="3581968" y="594628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0" name="Oval 859"/>
              <p:cNvSpPr>
                <a:spLocks noChangeAspect="1"/>
              </p:cNvSpPr>
              <p:nvPr/>
            </p:nvSpPr>
            <p:spPr bwMode="auto">
              <a:xfrm>
                <a:off x="3697933" y="594628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1" name="Oval 860"/>
              <p:cNvSpPr>
                <a:spLocks noChangeAspect="1"/>
              </p:cNvSpPr>
              <p:nvPr/>
            </p:nvSpPr>
            <p:spPr bwMode="auto">
              <a:xfrm>
                <a:off x="4502543" y="5521170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2" name="Oval 861"/>
              <p:cNvSpPr>
                <a:spLocks noChangeAspect="1"/>
              </p:cNvSpPr>
              <p:nvPr/>
            </p:nvSpPr>
            <p:spPr bwMode="auto">
              <a:xfrm>
                <a:off x="4611926" y="5509296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3" name="Oval 862"/>
              <p:cNvSpPr>
                <a:spLocks noChangeAspect="1"/>
              </p:cNvSpPr>
              <p:nvPr/>
            </p:nvSpPr>
            <p:spPr bwMode="auto">
              <a:xfrm>
                <a:off x="4272716" y="560784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4" name="Oval 863"/>
              <p:cNvSpPr>
                <a:spLocks noChangeAspect="1"/>
              </p:cNvSpPr>
              <p:nvPr/>
            </p:nvSpPr>
            <p:spPr bwMode="auto">
              <a:xfrm>
                <a:off x="4388681" y="560784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5" name="Oval 864"/>
              <p:cNvSpPr>
                <a:spLocks noChangeAspect="1"/>
              </p:cNvSpPr>
              <p:nvPr/>
            </p:nvSpPr>
            <p:spPr bwMode="auto">
              <a:xfrm>
                <a:off x="4726763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6" name="Oval 865"/>
              <p:cNvSpPr>
                <a:spLocks noChangeAspect="1"/>
              </p:cNvSpPr>
              <p:nvPr/>
            </p:nvSpPr>
            <p:spPr bwMode="auto">
              <a:xfrm>
                <a:off x="4841457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7" name="Oval 866"/>
              <p:cNvSpPr>
                <a:spLocks noChangeAspect="1"/>
              </p:cNvSpPr>
              <p:nvPr/>
            </p:nvSpPr>
            <p:spPr bwMode="auto">
              <a:xfrm>
                <a:off x="5185539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8" name="Oval 867"/>
              <p:cNvSpPr>
                <a:spLocks noChangeAspect="1"/>
              </p:cNvSpPr>
              <p:nvPr/>
            </p:nvSpPr>
            <p:spPr bwMode="auto">
              <a:xfrm>
                <a:off x="5300233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69" name="Oval 868"/>
              <p:cNvSpPr>
                <a:spLocks noChangeAspect="1"/>
              </p:cNvSpPr>
              <p:nvPr/>
            </p:nvSpPr>
            <p:spPr bwMode="auto">
              <a:xfrm>
                <a:off x="5414927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0" name="Oval 869"/>
              <p:cNvSpPr>
                <a:spLocks noChangeAspect="1"/>
              </p:cNvSpPr>
              <p:nvPr/>
            </p:nvSpPr>
            <p:spPr bwMode="auto">
              <a:xfrm>
                <a:off x="5529622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1" name="Oval 870"/>
              <p:cNvSpPr>
                <a:spLocks noChangeAspect="1"/>
              </p:cNvSpPr>
              <p:nvPr/>
            </p:nvSpPr>
            <p:spPr bwMode="auto">
              <a:xfrm>
                <a:off x="4956151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2" name="Oval 871"/>
              <p:cNvSpPr>
                <a:spLocks noChangeAspect="1"/>
              </p:cNvSpPr>
              <p:nvPr/>
            </p:nvSpPr>
            <p:spPr bwMode="auto">
              <a:xfrm>
                <a:off x="5070845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3" name="Oval 872"/>
              <p:cNvSpPr>
                <a:spLocks noChangeAspect="1"/>
              </p:cNvSpPr>
              <p:nvPr/>
            </p:nvSpPr>
            <p:spPr bwMode="auto">
              <a:xfrm>
                <a:off x="5643142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4" name="Oval 873"/>
              <p:cNvSpPr>
                <a:spLocks noChangeAspect="1"/>
              </p:cNvSpPr>
              <p:nvPr/>
            </p:nvSpPr>
            <p:spPr bwMode="auto">
              <a:xfrm>
                <a:off x="5757836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5" name="Oval 874"/>
              <p:cNvSpPr>
                <a:spLocks noChangeAspect="1"/>
              </p:cNvSpPr>
              <p:nvPr/>
            </p:nvSpPr>
            <p:spPr bwMode="auto">
              <a:xfrm>
                <a:off x="6101918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6" name="Oval 875"/>
              <p:cNvSpPr>
                <a:spLocks noChangeAspect="1"/>
              </p:cNvSpPr>
              <p:nvPr/>
            </p:nvSpPr>
            <p:spPr bwMode="auto">
              <a:xfrm>
                <a:off x="6216612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7" name="Oval 876"/>
              <p:cNvSpPr>
                <a:spLocks noChangeAspect="1"/>
              </p:cNvSpPr>
              <p:nvPr/>
            </p:nvSpPr>
            <p:spPr bwMode="auto">
              <a:xfrm>
                <a:off x="6331306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8" name="Oval 877"/>
              <p:cNvSpPr>
                <a:spLocks noChangeAspect="1"/>
              </p:cNvSpPr>
              <p:nvPr/>
            </p:nvSpPr>
            <p:spPr bwMode="auto">
              <a:xfrm>
                <a:off x="6446001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79" name="Oval 878"/>
              <p:cNvSpPr>
                <a:spLocks noChangeAspect="1"/>
              </p:cNvSpPr>
              <p:nvPr/>
            </p:nvSpPr>
            <p:spPr bwMode="auto">
              <a:xfrm>
                <a:off x="5872530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0" name="Oval 879"/>
              <p:cNvSpPr>
                <a:spLocks noChangeAspect="1"/>
              </p:cNvSpPr>
              <p:nvPr/>
            </p:nvSpPr>
            <p:spPr bwMode="auto">
              <a:xfrm>
                <a:off x="5987224" y="5389524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1" name="Oval 880"/>
              <p:cNvSpPr>
                <a:spLocks noChangeAspect="1"/>
              </p:cNvSpPr>
              <p:nvPr/>
            </p:nvSpPr>
            <p:spPr bwMode="auto">
              <a:xfrm>
                <a:off x="6555563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2" name="Oval 881"/>
              <p:cNvSpPr>
                <a:spLocks noChangeAspect="1"/>
              </p:cNvSpPr>
              <p:nvPr/>
            </p:nvSpPr>
            <p:spPr bwMode="auto">
              <a:xfrm>
                <a:off x="6670257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3" name="Oval 882"/>
              <p:cNvSpPr>
                <a:spLocks noChangeAspect="1"/>
              </p:cNvSpPr>
              <p:nvPr/>
            </p:nvSpPr>
            <p:spPr bwMode="auto">
              <a:xfrm>
                <a:off x="7014339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4" name="Oval 883"/>
              <p:cNvSpPr>
                <a:spLocks noChangeAspect="1"/>
              </p:cNvSpPr>
              <p:nvPr/>
            </p:nvSpPr>
            <p:spPr bwMode="auto">
              <a:xfrm>
                <a:off x="7129033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5" name="Oval 884"/>
              <p:cNvSpPr>
                <a:spLocks noChangeAspect="1"/>
              </p:cNvSpPr>
              <p:nvPr/>
            </p:nvSpPr>
            <p:spPr bwMode="auto">
              <a:xfrm>
                <a:off x="7243727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6" name="Oval 885"/>
              <p:cNvSpPr>
                <a:spLocks noChangeAspect="1"/>
              </p:cNvSpPr>
              <p:nvPr/>
            </p:nvSpPr>
            <p:spPr bwMode="auto">
              <a:xfrm>
                <a:off x="7358422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7" name="Oval 886"/>
              <p:cNvSpPr>
                <a:spLocks noChangeAspect="1"/>
              </p:cNvSpPr>
              <p:nvPr/>
            </p:nvSpPr>
            <p:spPr bwMode="auto">
              <a:xfrm>
                <a:off x="6784951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8" name="Oval 887"/>
              <p:cNvSpPr>
                <a:spLocks noChangeAspect="1"/>
              </p:cNvSpPr>
              <p:nvPr/>
            </p:nvSpPr>
            <p:spPr bwMode="auto">
              <a:xfrm>
                <a:off x="6899645" y="5387545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89" name="Oval 888"/>
              <p:cNvSpPr>
                <a:spLocks noChangeAspect="1"/>
              </p:cNvSpPr>
              <p:nvPr/>
            </p:nvSpPr>
            <p:spPr bwMode="auto">
              <a:xfrm>
                <a:off x="7467984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90" name="Oval 889"/>
              <p:cNvSpPr>
                <a:spLocks noChangeAspect="1"/>
              </p:cNvSpPr>
              <p:nvPr/>
            </p:nvSpPr>
            <p:spPr bwMode="auto">
              <a:xfrm>
                <a:off x="7582678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91" name="Oval 890"/>
              <p:cNvSpPr>
                <a:spLocks noChangeAspect="1"/>
              </p:cNvSpPr>
              <p:nvPr/>
            </p:nvSpPr>
            <p:spPr bwMode="auto">
              <a:xfrm>
                <a:off x="7926760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92" name="Oval 891"/>
              <p:cNvSpPr>
                <a:spLocks noChangeAspect="1"/>
              </p:cNvSpPr>
              <p:nvPr/>
            </p:nvSpPr>
            <p:spPr bwMode="auto">
              <a:xfrm>
                <a:off x="8041454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93" name="Oval 892"/>
              <p:cNvSpPr>
                <a:spLocks noChangeAspect="1"/>
              </p:cNvSpPr>
              <p:nvPr/>
            </p:nvSpPr>
            <p:spPr bwMode="auto">
              <a:xfrm>
                <a:off x="7697372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  <p:sp>
            <p:nvSpPr>
              <p:cNvPr id="894" name="Oval 893"/>
              <p:cNvSpPr>
                <a:spLocks noChangeAspect="1"/>
              </p:cNvSpPr>
              <p:nvPr/>
            </p:nvSpPr>
            <p:spPr bwMode="auto">
              <a:xfrm>
                <a:off x="7812066" y="5381608"/>
                <a:ext cx="75009" cy="75009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84406" tIns="42203" rIns="84406" bIns="42203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844083"/>
                <a:endParaRPr lang="en-US" sz="2215"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71818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>
                <a:ea typeface="ＭＳ Ｐゴシック" charset="-128"/>
              </a:rPr>
              <a:t>Questions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770526" y="1521520"/>
            <a:ext cx="7391934" cy="3107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+mn-lt"/>
              </a:rPr>
              <a:t>Answer the following questions:</a:t>
            </a:r>
          </a:p>
          <a:p>
            <a:pPr marL="422041" indent="-422041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+mn-lt"/>
              </a:rPr>
              <a:t>What is the maximum fold that is achieved  _______</a:t>
            </a:r>
          </a:p>
          <a:p>
            <a:pPr marL="422041" indent="-422041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+mn-lt"/>
              </a:rPr>
              <a:t>At which surface location would the first reflection be recorder?  __________</a:t>
            </a:r>
          </a:p>
          <a:p>
            <a:pPr marL="422041" indent="-422041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+mn-lt"/>
              </a:rPr>
              <a:t>Would this first reflection be a near or far?  _________</a:t>
            </a:r>
          </a:p>
          <a:p>
            <a:pPr marL="422041" indent="-422041">
              <a:lnSpc>
                <a:spcPct val="150000"/>
              </a:lnSpc>
              <a:buFont typeface="+mj-lt"/>
              <a:buAutoNum type="arabicPeriod"/>
            </a:pPr>
            <a:r>
              <a:rPr lang="en-US" sz="2000" dirty="0">
                <a:latin typeface="+mn-lt"/>
              </a:rPr>
              <a:t>At which surface location would maximum fold first be achieved?  __________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3503" y="1882603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8</a:t>
            </a:r>
          </a:p>
        </p:txBody>
      </p:sp>
      <p:sp>
        <p:nvSpPr>
          <p:cNvPr id="443" name="TextBox 442"/>
          <p:cNvSpPr txBox="1"/>
          <p:nvPr/>
        </p:nvSpPr>
        <p:spPr>
          <a:xfrm>
            <a:off x="2883357" y="2791235"/>
            <a:ext cx="591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9.5</a:t>
            </a:r>
          </a:p>
        </p:txBody>
      </p:sp>
      <p:sp>
        <p:nvSpPr>
          <p:cNvPr id="444" name="TextBox 443"/>
          <p:cNvSpPr txBox="1"/>
          <p:nvPr/>
        </p:nvSpPr>
        <p:spPr>
          <a:xfrm>
            <a:off x="6472554" y="324934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Far</a:t>
            </a:r>
          </a:p>
        </p:txBody>
      </p:sp>
      <p:sp>
        <p:nvSpPr>
          <p:cNvPr id="445" name="TextBox 444"/>
          <p:cNvSpPr txBox="1"/>
          <p:nvPr/>
        </p:nvSpPr>
        <p:spPr>
          <a:xfrm>
            <a:off x="2801603" y="4192160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16.5</a:t>
            </a:r>
          </a:p>
        </p:txBody>
      </p:sp>
    </p:spTree>
    <p:extLst>
      <p:ext uri="{BB962C8B-B14F-4D97-AF65-F5344CB8AC3E}">
        <p14:creationId xmlns:p14="http://schemas.microsoft.com/office/powerpoint/2010/main" val="318193013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24451</TotalTime>
  <Words>291</Words>
  <Application>Microsoft Macintosh PowerPoint</Application>
  <PresentationFormat>On-screen Show (4:3)</PresentationFormat>
  <Paragraphs>85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Exercise: Build a Fold Chart</vt:lpstr>
      <vt:lpstr>Marine Stacking Chart</vt:lpstr>
      <vt:lpstr>Questions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220</cp:revision>
  <cp:lastPrinted>2001-11-26T19:56:19Z</cp:lastPrinted>
  <dcterms:created xsi:type="dcterms:W3CDTF">2001-11-20T13:29:42Z</dcterms:created>
  <dcterms:modified xsi:type="dcterms:W3CDTF">2015-11-11T16:10:19Z</dcterms:modified>
</cp:coreProperties>
</file>